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89" r:id="rId3"/>
    <p:sldId id="287" r:id="rId4"/>
    <p:sldId id="256" r:id="rId5"/>
    <p:sldId id="257" r:id="rId6"/>
    <p:sldId id="277" r:id="rId7"/>
    <p:sldId id="261" r:id="rId8"/>
    <p:sldId id="278" r:id="rId9"/>
    <p:sldId id="273" r:id="rId10"/>
    <p:sldId id="276" r:id="rId11"/>
    <p:sldId id="265" r:id="rId12"/>
    <p:sldId id="280" r:id="rId13"/>
    <p:sldId id="266" r:id="rId14"/>
    <p:sldId id="281" r:id="rId15"/>
    <p:sldId id="262" r:id="rId16"/>
    <p:sldId id="279" r:id="rId17"/>
    <p:sldId id="269" r:id="rId18"/>
    <p:sldId id="284" r:id="rId19"/>
    <p:sldId id="268" r:id="rId20"/>
    <p:sldId id="282" r:id="rId21"/>
    <p:sldId id="263" r:id="rId22"/>
    <p:sldId id="283" r:id="rId23"/>
    <p:sldId id="270" r:id="rId24"/>
    <p:sldId id="285" r:id="rId25"/>
    <p:sldId id="272" r:id="rId26"/>
    <p:sldId id="286" r:id="rId27"/>
    <p:sldId id="274" r:id="rId28"/>
    <p:sldId id="259" r:id="rId29"/>
  </p:sldIdLst>
  <p:sldSz cx="9906000" cy="6858000" type="A4"/>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E8E"/>
    <a:srgbClr val="FF6600"/>
    <a:srgbClr val="FF9933"/>
    <a:srgbClr val="FF3300"/>
    <a:srgbClr val="C00000"/>
    <a:srgbClr val="CC0000"/>
    <a:srgbClr val="EBE600"/>
    <a:srgbClr val="FFF64B"/>
    <a:srgbClr val="C5D9F1"/>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09" autoAdjust="0"/>
  </p:normalViewPr>
  <p:slideViewPr>
    <p:cSldViewPr>
      <p:cViewPr varScale="1">
        <p:scale>
          <a:sx n="101" d="100"/>
          <a:sy n="101" d="100"/>
        </p:scale>
        <p:origin x="-102" y="-3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D5D6F-4979-44E5-8246-3E49FAB14DA5}" type="datetimeFigureOut">
              <a:rPr lang="el-GR" smtClean="0"/>
              <a:pPr/>
              <a:t>11/1/2019</a:t>
            </a:fld>
            <a:endParaRPr lang="el-GR"/>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B0271-230A-4236-931C-B5432526909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6FB0271-230A-4236-931C-B54325269098}"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3A053DE-4723-4660-A09C-9E10BB53EEEC}" type="datetimeFigureOut">
              <a:rPr lang="el-GR" smtClean="0"/>
              <a:pPr/>
              <a:t>11/1/2019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A053DE-4723-4660-A09C-9E10BB53EEEC}" type="datetimeFigureOut">
              <a:rPr lang="el-GR" smtClean="0"/>
              <a:pPr/>
              <a:t>11/1/2019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A053DE-4723-4660-A09C-9E10BB53EEEC}" type="datetimeFigureOut">
              <a:rPr lang="el-GR" smtClean="0"/>
              <a:pPr/>
              <a:t>11/1/2019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A053DE-4723-4660-A09C-9E10BB53EEEC}" type="datetimeFigureOut">
              <a:rPr lang="el-GR" smtClean="0"/>
              <a:pPr/>
              <a:t>11/1/2019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053DE-4723-4660-A09C-9E10BB53EEEC}" type="datetimeFigureOut">
              <a:rPr lang="el-GR" smtClean="0"/>
              <a:pPr/>
              <a:t>11/1/2019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3A053DE-4723-4660-A09C-9E10BB53EEEC}" type="datetimeFigureOut">
              <a:rPr lang="el-GR" smtClean="0"/>
              <a:pPr/>
              <a:t>11/1/2019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3A053DE-4723-4660-A09C-9E10BB53EEEC}" type="datetimeFigureOut">
              <a:rPr lang="el-GR" smtClean="0"/>
              <a:pPr/>
              <a:t>11/1/2019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3A053DE-4723-4660-A09C-9E10BB53EEEC}" type="datetimeFigureOut">
              <a:rPr lang="el-GR" smtClean="0"/>
              <a:pPr/>
              <a:t>11/1/2019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053DE-4723-4660-A09C-9E10BB53EEEC}" type="datetimeFigureOut">
              <a:rPr lang="el-GR" smtClean="0"/>
              <a:pPr/>
              <a:t>11/1/2019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053DE-4723-4660-A09C-9E10BB53EEEC}" type="datetimeFigureOut">
              <a:rPr lang="el-GR" smtClean="0"/>
              <a:pPr/>
              <a:t>11/1/2019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053DE-4723-4660-A09C-9E10BB53EEEC}" type="datetimeFigureOut">
              <a:rPr lang="el-GR" smtClean="0"/>
              <a:pPr/>
              <a:t>11/1/2019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486A789-D70A-47D2-910C-FBE046526B1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053DE-4723-4660-A09C-9E10BB53EEEC}" type="datetimeFigureOut">
              <a:rPr lang="el-GR" smtClean="0"/>
              <a:pPr/>
              <a:t>11/1/2019</a:t>
            </a:fld>
            <a:endParaRPr lang="el-GR"/>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A789-D70A-47D2-910C-FBE046526B1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todayinsci.com/S/Schlegel_Friedrich/SchlegelFriedrich-Quotations.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todayinsci.com/B/Buckle_Henry/BuckleHenry-Quotations.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Pablo_Picasso"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todayinsci.com/M/Marey_Etienne/MareyEtienne-Quotations.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todayinsci.com/A/Asimov_Isaac/AsimovIsaac-Quotations.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todayinsci.com/E/Einstein_Albert/EinsteinAlbert-Quotations.ht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todayinsci.com/N/Nabokov_Vladimir/NabokovVladimir-Quotations.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todayinsci.com/C/Conant_James/ConantJames-Quotations.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todayinsci.com/B/Bronowski_Jacob/BronowskiJacob-Quotations.ht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odayinsci.com/QuotationsCategories/S_Cat/ScienceAndArt-Quotations.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odayinsci.com/K/Kraus_Karl/KrausKarl-Quotations.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odayinsci.com/W/Waddell_John/WaddellJohn-Quotations.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todayinsci.com/D/Daumal_Rene/DaumalRene-Quotations.ht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5"/>
          <p:cNvGrpSpPr/>
          <p:nvPr/>
        </p:nvGrpSpPr>
        <p:grpSpPr>
          <a:xfrm>
            <a:off x="0" y="0"/>
            <a:ext cx="9906000" cy="6858000"/>
            <a:chOff x="0" y="0"/>
            <a:chExt cx="9144000" cy="6858000"/>
          </a:xfrm>
        </p:grpSpPr>
        <p:grpSp>
          <p:nvGrpSpPr>
            <p:cNvPr id="10" name="Group 37"/>
            <p:cNvGrpSpPr/>
            <p:nvPr/>
          </p:nvGrpSpPr>
          <p:grpSpPr>
            <a:xfrm>
              <a:off x="0" y="0"/>
              <a:ext cx="9144000" cy="1768692"/>
              <a:chOff x="0" y="0"/>
              <a:chExt cx="9144000" cy="1768692"/>
            </a:xfrm>
          </p:grpSpPr>
          <p:grpSp>
            <p:nvGrpSpPr>
              <p:cNvPr id="17" name="Group 16"/>
              <p:cNvGrpSpPr/>
              <p:nvPr/>
            </p:nvGrpSpPr>
            <p:grpSpPr>
              <a:xfrm>
                <a:off x="0" y="0"/>
                <a:ext cx="2314727" cy="1768692"/>
                <a:chOff x="992560" y="260648"/>
                <a:chExt cx="2507621" cy="1768692"/>
              </a:xfrm>
            </p:grpSpPr>
            <p:pic>
              <p:nvPicPr>
                <p:cNvPr id="11" name="Picture 10"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2" name="Picture 11"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13" name="Picture 12"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14" name="Picture 13"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15" name="Picture 14"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16" name="Picture 15"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24" name="Group 16"/>
              <p:cNvGrpSpPr/>
              <p:nvPr/>
            </p:nvGrpSpPr>
            <p:grpSpPr>
              <a:xfrm>
                <a:off x="2267744" y="0"/>
                <a:ext cx="2314727" cy="1768692"/>
                <a:chOff x="992560" y="260648"/>
                <a:chExt cx="2507621" cy="1768692"/>
              </a:xfrm>
            </p:grpSpPr>
            <p:pic>
              <p:nvPicPr>
                <p:cNvPr id="18" name="Picture 17"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9" name="Picture 18"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20" name="Picture 19"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21" name="Picture 20"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22" name="Picture 21"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23" name="Picture 22"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31" name="Group 23"/>
              <p:cNvGrpSpPr/>
              <p:nvPr/>
            </p:nvGrpSpPr>
            <p:grpSpPr>
              <a:xfrm>
                <a:off x="4572000" y="0"/>
                <a:ext cx="2314727" cy="1768692"/>
                <a:chOff x="992560" y="260648"/>
                <a:chExt cx="2507621" cy="1768692"/>
              </a:xfrm>
            </p:grpSpPr>
            <p:pic>
              <p:nvPicPr>
                <p:cNvPr id="25" name="Picture 24"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26" name="Picture 25"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27" name="Picture 26"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28" name="Picture 27"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29" name="Picture 28"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30" name="Picture 29"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38" name="Group 30"/>
              <p:cNvGrpSpPr/>
              <p:nvPr/>
            </p:nvGrpSpPr>
            <p:grpSpPr>
              <a:xfrm>
                <a:off x="6829273" y="0"/>
                <a:ext cx="2314727" cy="1768692"/>
                <a:chOff x="992560" y="260648"/>
                <a:chExt cx="2507621" cy="1768692"/>
              </a:xfrm>
            </p:grpSpPr>
            <p:pic>
              <p:nvPicPr>
                <p:cNvPr id="32" name="Picture 31"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33" name="Picture 32"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34" name="Picture 33"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35" name="Picture 34"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36" name="Picture 35"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37" name="Picture 36"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grpSp>
          <p:nvGrpSpPr>
            <p:cNvPr id="39" name="Group 38"/>
            <p:cNvGrpSpPr/>
            <p:nvPr/>
          </p:nvGrpSpPr>
          <p:grpSpPr>
            <a:xfrm>
              <a:off x="0" y="1628800"/>
              <a:ext cx="9144000" cy="1768692"/>
              <a:chOff x="0" y="0"/>
              <a:chExt cx="9144000" cy="1768692"/>
            </a:xfrm>
          </p:grpSpPr>
          <p:grpSp>
            <p:nvGrpSpPr>
              <p:cNvPr id="40" name="Group 16"/>
              <p:cNvGrpSpPr/>
              <p:nvPr/>
            </p:nvGrpSpPr>
            <p:grpSpPr>
              <a:xfrm>
                <a:off x="0" y="0"/>
                <a:ext cx="2314727" cy="1768692"/>
                <a:chOff x="992560" y="260648"/>
                <a:chExt cx="2507621" cy="1768692"/>
              </a:xfrm>
            </p:grpSpPr>
            <p:pic>
              <p:nvPicPr>
                <p:cNvPr id="62" name="Picture 61"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63" name="Picture 62"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64" name="Picture 63"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65" name="Picture 64"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66" name="Picture 65"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67" name="Picture 66"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41" name="Group 16"/>
              <p:cNvGrpSpPr/>
              <p:nvPr/>
            </p:nvGrpSpPr>
            <p:grpSpPr>
              <a:xfrm>
                <a:off x="2267744" y="0"/>
                <a:ext cx="2314727" cy="1768692"/>
                <a:chOff x="992560" y="260648"/>
                <a:chExt cx="2507621" cy="1768692"/>
              </a:xfrm>
            </p:grpSpPr>
            <p:pic>
              <p:nvPicPr>
                <p:cNvPr id="56" name="Picture 55"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57" name="Picture 56"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58" name="Picture 57"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59" name="Picture 58"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60" name="Picture 59"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61" name="Picture 60"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42" name="Group 23"/>
              <p:cNvGrpSpPr/>
              <p:nvPr/>
            </p:nvGrpSpPr>
            <p:grpSpPr>
              <a:xfrm>
                <a:off x="4572000" y="0"/>
                <a:ext cx="2314727" cy="1768692"/>
                <a:chOff x="992560" y="260648"/>
                <a:chExt cx="2507621" cy="1768692"/>
              </a:xfrm>
            </p:grpSpPr>
            <p:pic>
              <p:nvPicPr>
                <p:cNvPr id="50" name="Picture 49"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51" name="Picture 50"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52" name="Picture 51"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53" name="Picture 52"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54" name="Picture 53"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55" name="Picture 54"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43" name="Group 30"/>
              <p:cNvGrpSpPr/>
              <p:nvPr/>
            </p:nvGrpSpPr>
            <p:grpSpPr>
              <a:xfrm>
                <a:off x="6829273" y="0"/>
                <a:ext cx="2314727" cy="1768692"/>
                <a:chOff x="992560" y="260648"/>
                <a:chExt cx="2507621" cy="1768692"/>
              </a:xfrm>
            </p:grpSpPr>
            <p:pic>
              <p:nvPicPr>
                <p:cNvPr id="44" name="Picture 43"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45" name="Picture 44"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46" name="Picture 45"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47" name="Picture 46"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48" name="Picture 47"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49" name="Picture 48"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grpSp>
          <p:nvGrpSpPr>
            <p:cNvPr id="68" name="Group 67"/>
            <p:cNvGrpSpPr/>
            <p:nvPr/>
          </p:nvGrpSpPr>
          <p:grpSpPr>
            <a:xfrm>
              <a:off x="0" y="3356992"/>
              <a:ext cx="9144000" cy="1768692"/>
              <a:chOff x="0" y="0"/>
              <a:chExt cx="9144000" cy="1768692"/>
            </a:xfrm>
          </p:grpSpPr>
          <p:grpSp>
            <p:nvGrpSpPr>
              <p:cNvPr id="69" name="Group 16"/>
              <p:cNvGrpSpPr/>
              <p:nvPr/>
            </p:nvGrpSpPr>
            <p:grpSpPr>
              <a:xfrm>
                <a:off x="0" y="0"/>
                <a:ext cx="2314727" cy="1768692"/>
                <a:chOff x="992560" y="260648"/>
                <a:chExt cx="2507621" cy="1768692"/>
              </a:xfrm>
            </p:grpSpPr>
            <p:pic>
              <p:nvPicPr>
                <p:cNvPr id="91" name="Picture 90"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92" name="Picture 91"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93" name="Picture 92"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94" name="Picture 93"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95" name="Picture 94"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96" name="Picture 95"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70" name="Group 16"/>
              <p:cNvGrpSpPr/>
              <p:nvPr/>
            </p:nvGrpSpPr>
            <p:grpSpPr>
              <a:xfrm>
                <a:off x="2267744" y="0"/>
                <a:ext cx="2314727" cy="1768692"/>
                <a:chOff x="992560" y="260648"/>
                <a:chExt cx="2507621" cy="1768692"/>
              </a:xfrm>
            </p:grpSpPr>
            <p:pic>
              <p:nvPicPr>
                <p:cNvPr id="85" name="Picture 84"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86" name="Picture 85"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87" name="Picture 86"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88" name="Picture 87"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89" name="Picture 88"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90" name="Picture 89"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71" name="Group 23"/>
              <p:cNvGrpSpPr/>
              <p:nvPr/>
            </p:nvGrpSpPr>
            <p:grpSpPr>
              <a:xfrm>
                <a:off x="4572000" y="0"/>
                <a:ext cx="2314727" cy="1768692"/>
                <a:chOff x="992560" y="260648"/>
                <a:chExt cx="2507621" cy="1768692"/>
              </a:xfrm>
            </p:grpSpPr>
            <p:pic>
              <p:nvPicPr>
                <p:cNvPr id="79" name="Picture 78"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80" name="Picture 79"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81" name="Picture 80"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82" name="Picture 81"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83" name="Picture 82"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84" name="Picture 83"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72" name="Group 30"/>
              <p:cNvGrpSpPr/>
              <p:nvPr/>
            </p:nvGrpSpPr>
            <p:grpSpPr>
              <a:xfrm>
                <a:off x="6829273" y="0"/>
                <a:ext cx="2314727" cy="1768692"/>
                <a:chOff x="992560" y="260648"/>
                <a:chExt cx="2507621" cy="1768692"/>
              </a:xfrm>
            </p:grpSpPr>
            <p:pic>
              <p:nvPicPr>
                <p:cNvPr id="73" name="Picture 72"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74" name="Picture 73"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75" name="Picture 74"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76" name="Picture 75"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77" name="Picture 76"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78" name="Picture 77"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grpSp>
          <p:nvGrpSpPr>
            <p:cNvPr id="97" name="Group 96"/>
            <p:cNvGrpSpPr/>
            <p:nvPr/>
          </p:nvGrpSpPr>
          <p:grpSpPr>
            <a:xfrm>
              <a:off x="0" y="5089308"/>
              <a:ext cx="9144000" cy="1768692"/>
              <a:chOff x="0" y="0"/>
              <a:chExt cx="9144000" cy="1768692"/>
            </a:xfrm>
          </p:grpSpPr>
          <p:grpSp>
            <p:nvGrpSpPr>
              <p:cNvPr id="98" name="Group 16"/>
              <p:cNvGrpSpPr/>
              <p:nvPr/>
            </p:nvGrpSpPr>
            <p:grpSpPr>
              <a:xfrm>
                <a:off x="0" y="0"/>
                <a:ext cx="2314727" cy="1768692"/>
                <a:chOff x="992560" y="260648"/>
                <a:chExt cx="2507621" cy="1768692"/>
              </a:xfrm>
            </p:grpSpPr>
            <p:pic>
              <p:nvPicPr>
                <p:cNvPr id="120" name="Picture 119"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21" name="Picture 120"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122" name="Picture 121"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123" name="Picture 122"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124" name="Picture 123"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125" name="Picture 124"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99" name="Group 16"/>
              <p:cNvGrpSpPr/>
              <p:nvPr/>
            </p:nvGrpSpPr>
            <p:grpSpPr>
              <a:xfrm>
                <a:off x="2267744" y="0"/>
                <a:ext cx="2314727" cy="1768692"/>
                <a:chOff x="992560" y="260648"/>
                <a:chExt cx="2507621" cy="1768692"/>
              </a:xfrm>
            </p:grpSpPr>
            <p:pic>
              <p:nvPicPr>
                <p:cNvPr id="114" name="Picture 113"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15" name="Picture 114"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116" name="Picture 115"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117" name="Picture 116"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118" name="Picture 117"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119" name="Picture 118"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100" name="Group 23"/>
              <p:cNvGrpSpPr/>
              <p:nvPr/>
            </p:nvGrpSpPr>
            <p:grpSpPr>
              <a:xfrm>
                <a:off x="4572000" y="0"/>
                <a:ext cx="2314727" cy="1768692"/>
                <a:chOff x="992560" y="260648"/>
                <a:chExt cx="2507621" cy="1768692"/>
              </a:xfrm>
            </p:grpSpPr>
            <p:pic>
              <p:nvPicPr>
                <p:cNvPr id="108" name="Picture 107"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09" name="Picture 108"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110" name="Picture 109"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111" name="Picture 110"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112" name="Picture 111"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113" name="Picture 112"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nvGrpSpPr>
              <p:cNvPr id="101" name="Group 30"/>
              <p:cNvGrpSpPr/>
              <p:nvPr/>
            </p:nvGrpSpPr>
            <p:grpSpPr>
              <a:xfrm>
                <a:off x="6829273" y="0"/>
                <a:ext cx="2314727" cy="1768692"/>
                <a:chOff x="992560" y="260648"/>
                <a:chExt cx="2507621" cy="1768692"/>
              </a:xfrm>
            </p:grpSpPr>
            <p:pic>
              <p:nvPicPr>
                <p:cNvPr id="102" name="Picture 101" descr="009.jpg"/>
                <p:cNvPicPr>
                  <a:picLocks noChangeAspect="1"/>
                </p:cNvPicPr>
                <p:nvPr/>
              </p:nvPicPr>
              <p:blipFill>
                <a:blip r:embed="rId3" cstate="print">
                  <a:lum contrast="-40000"/>
                </a:blip>
                <a:stretch>
                  <a:fillRect/>
                </a:stretch>
              </p:blipFill>
              <p:spPr>
                <a:xfrm>
                  <a:off x="2058569" y="260648"/>
                  <a:ext cx="1441612" cy="1034044"/>
                </a:xfrm>
                <a:prstGeom prst="rect">
                  <a:avLst/>
                </a:prstGeom>
              </p:spPr>
            </p:pic>
            <p:pic>
              <p:nvPicPr>
                <p:cNvPr id="103" name="Picture 102" descr="007.jpg"/>
                <p:cNvPicPr>
                  <a:picLocks noChangeAspect="1"/>
                </p:cNvPicPr>
                <p:nvPr/>
              </p:nvPicPr>
              <p:blipFill>
                <a:blip r:embed="rId4" cstate="print">
                  <a:lum contrast="-40000"/>
                </a:blip>
                <a:stretch>
                  <a:fillRect/>
                </a:stretch>
              </p:blipFill>
              <p:spPr>
                <a:xfrm>
                  <a:off x="992560" y="521296"/>
                  <a:ext cx="785351" cy="908720"/>
                </a:xfrm>
                <a:prstGeom prst="rect">
                  <a:avLst/>
                </a:prstGeom>
              </p:spPr>
            </p:pic>
            <p:pic>
              <p:nvPicPr>
                <p:cNvPr id="104" name="Picture 103" descr="022.jpg"/>
                <p:cNvPicPr>
                  <a:picLocks noChangeAspect="1"/>
                </p:cNvPicPr>
                <p:nvPr/>
              </p:nvPicPr>
              <p:blipFill>
                <a:blip r:embed="rId5" cstate="print">
                  <a:lum contrast="-40000"/>
                </a:blip>
                <a:srcRect l="7476" t="18500" b="13251"/>
                <a:stretch>
                  <a:fillRect/>
                </a:stretch>
              </p:blipFill>
              <p:spPr>
                <a:xfrm>
                  <a:off x="1985120" y="1191168"/>
                  <a:ext cx="1515061" cy="838172"/>
                </a:xfrm>
                <a:prstGeom prst="rect">
                  <a:avLst/>
                </a:prstGeom>
              </p:spPr>
            </p:pic>
            <p:pic>
              <p:nvPicPr>
                <p:cNvPr id="105" name="Picture 104" descr="002.jpg"/>
                <p:cNvPicPr>
                  <a:picLocks noChangeAspect="1"/>
                </p:cNvPicPr>
                <p:nvPr/>
              </p:nvPicPr>
              <p:blipFill>
                <a:blip r:embed="rId6" cstate="print">
                  <a:lum contrast="-40000"/>
                </a:blip>
                <a:stretch>
                  <a:fillRect/>
                </a:stretch>
              </p:blipFill>
              <p:spPr>
                <a:xfrm>
                  <a:off x="1625080" y="260648"/>
                  <a:ext cx="1167594" cy="1556792"/>
                </a:xfrm>
                <a:prstGeom prst="rect">
                  <a:avLst/>
                </a:prstGeom>
              </p:spPr>
            </p:pic>
            <p:pic>
              <p:nvPicPr>
                <p:cNvPr id="106" name="Picture 105" descr="001.jpg"/>
                <p:cNvPicPr>
                  <a:picLocks noChangeAspect="1"/>
                </p:cNvPicPr>
                <p:nvPr/>
              </p:nvPicPr>
              <p:blipFill>
                <a:blip r:embed="rId7" cstate="print">
                  <a:lum contrast="-40000"/>
                </a:blip>
                <a:stretch>
                  <a:fillRect/>
                </a:stretch>
              </p:blipFill>
              <p:spPr>
                <a:xfrm>
                  <a:off x="992560" y="260650"/>
                  <a:ext cx="1170432" cy="577342"/>
                </a:xfrm>
                <a:prstGeom prst="rect">
                  <a:avLst/>
                </a:prstGeom>
              </p:spPr>
            </p:pic>
            <p:pic>
              <p:nvPicPr>
                <p:cNvPr id="107" name="Picture 106" descr="011.jpg"/>
                <p:cNvPicPr>
                  <a:picLocks noChangeAspect="1"/>
                </p:cNvPicPr>
                <p:nvPr/>
              </p:nvPicPr>
              <p:blipFill>
                <a:blip r:embed="rId8" cstate="print">
                  <a:lum contrast="-40000"/>
                </a:blip>
                <a:stretch>
                  <a:fillRect/>
                </a:stretch>
              </p:blipFill>
              <p:spPr>
                <a:xfrm>
                  <a:off x="992560" y="1385392"/>
                  <a:ext cx="1064568" cy="643948"/>
                </a:xfrm>
                <a:prstGeom prst="rect">
                  <a:avLst/>
                </a:prstGeom>
              </p:spPr>
            </p:pic>
          </p:grpSp>
        </p:grpSp>
      </p:grpSp>
      <p:sp>
        <p:nvSpPr>
          <p:cNvPr id="130" name="Rectangle 129"/>
          <p:cNvSpPr/>
          <p:nvPr/>
        </p:nvSpPr>
        <p:spPr>
          <a:xfrm>
            <a:off x="1345328" y="1556793"/>
            <a:ext cx="7026282" cy="3170099"/>
          </a:xfrm>
          <a:prstGeom prst="rect">
            <a:avLst/>
          </a:prstGeom>
          <a:noFill/>
        </p:spPr>
        <p:txBody>
          <a:bodyPr wrap="none" lIns="91440" tIns="45720" rIns="91440" bIns="45720">
            <a:spAutoFit/>
          </a:bodyPr>
          <a:lstStyle/>
          <a:p>
            <a:pPr algn="ctr"/>
            <a:r>
              <a:rPr lang="en-US" sz="20000" b="1" cap="none" spc="0" dirty="0" smtClean="0">
                <a:ln w="900" cmpd="sng">
                  <a:noFill/>
                  <a:prstDash val="solid"/>
                </a:ln>
                <a:solidFill>
                  <a:schemeClr val="accent1">
                    <a:satMod val="200000"/>
                    <a:tint val="3000"/>
                  </a:schemeClr>
                </a:solidFill>
                <a:effectLst>
                  <a:innerShdw blurRad="63500" dist="50800" dir="13500000">
                    <a:prstClr val="black">
                      <a:alpha val="50000"/>
                    </a:prstClr>
                  </a:innerShdw>
                </a:effectLst>
                <a:latin typeface="Arial Black" pitchFamily="34" charset="0"/>
              </a:rPr>
              <a:t>2019</a:t>
            </a:r>
            <a:endParaRPr lang="en-US" sz="20000" b="1" cap="none" spc="0" dirty="0">
              <a:ln w="900" cmpd="sng">
                <a:noFill/>
                <a:prstDash val="solid"/>
              </a:ln>
              <a:solidFill>
                <a:schemeClr val="accent1">
                  <a:satMod val="200000"/>
                  <a:tint val="3000"/>
                </a:schemeClr>
              </a:solidFill>
              <a:effectLst>
                <a:innerShdw blurRad="63500" dist="50800" dir="13500000">
                  <a:prstClr val="black">
                    <a:alpha val="50000"/>
                  </a:prstClr>
                </a:innerShdw>
              </a:effectLst>
              <a:latin typeface="Arial Black" pitchFamily="34" charset="0"/>
            </a:endParaRPr>
          </a:p>
        </p:txBody>
      </p:sp>
      <p:sp>
        <p:nvSpPr>
          <p:cNvPr id="131" name="Rectangle 130"/>
          <p:cNvSpPr/>
          <p:nvPr/>
        </p:nvSpPr>
        <p:spPr>
          <a:xfrm>
            <a:off x="1413958" y="5949281"/>
            <a:ext cx="8038996" cy="58477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200" dirty="0" err="1"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rPr>
              <a:t>EnvEng</a:t>
            </a:r>
            <a:r>
              <a:rPr lang="en-US" sz="3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rPr>
              <a:t> TUC: Digital Art of Science</a:t>
            </a:r>
            <a:endParaRPr lang="en-US" sz="3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949280"/>
            <a:ext cx="7128792" cy="400110"/>
          </a:xfrm>
          <a:prstGeom prst="rect">
            <a:avLst/>
          </a:prstGeom>
          <a:noFill/>
        </p:spPr>
        <p:txBody>
          <a:bodyPr wrap="square" rtlCol="0">
            <a:spAutoFit/>
          </a:bodyPr>
          <a:lstStyle/>
          <a:p>
            <a:r>
              <a:rPr lang="en-GB" sz="1000" b="1" dirty="0" smtClean="0"/>
              <a:t>Light my fire....</a:t>
            </a:r>
          </a:p>
          <a:p>
            <a:r>
              <a:rPr lang="en-US" sz="1000" dirty="0" smtClean="0"/>
              <a:t>by Doors</a:t>
            </a:r>
            <a:endParaRPr lang="en-GB" sz="1000" dirty="0"/>
          </a:p>
        </p:txBody>
      </p:sp>
      <p:sp>
        <p:nvSpPr>
          <p:cNvPr id="6" name="TextBox 5"/>
          <p:cNvSpPr txBox="1"/>
          <p:nvPr/>
        </p:nvSpPr>
        <p:spPr>
          <a:xfrm>
            <a:off x="3440832" y="476672"/>
            <a:ext cx="6105128" cy="246221"/>
          </a:xfrm>
          <a:prstGeom prst="rect">
            <a:avLst/>
          </a:prstGeom>
          <a:noFill/>
        </p:spPr>
        <p:txBody>
          <a:bodyPr wrap="square" rtlCol="0" anchor="ctr">
            <a:spAutoFit/>
          </a:bodyPr>
          <a:lstStyle/>
          <a:p>
            <a:pPr algn="r"/>
            <a:r>
              <a:rPr lang="el-GR" sz="1000" dirty="0" smtClean="0"/>
              <a:t>Καυτηριασμός σε λύχνο </a:t>
            </a:r>
            <a:r>
              <a:rPr lang="en-US" sz="1000" dirty="0" smtClean="0"/>
              <a:t>Bunsen</a:t>
            </a:r>
            <a:endParaRPr lang="en-GB" sz="1000" dirty="0"/>
          </a:p>
        </p:txBody>
      </p:sp>
      <p:pic>
        <p:nvPicPr>
          <p:cNvPr id="5" name="Picture 4" descr="011.jpg"/>
          <p:cNvPicPr>
            <a:picLocks noChangeAspect="1"/>
          </p:cNvPicPr>
          <p:nvPr/>
        </p:nvPicPr>
        <p:blipFill>
          <a:blip r:embed="rId2" cstate="print"/>
          <a:srcRect t="14377"/>
          <a:stretch>
            <a:fillRect/>
          </a:stretch>
        </p:blipFill>
        <p:spPr>
          <a:xfrm>
            <a:off x="0" y="780242"/>
            <a:ext cx="9906000" cy="51305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02453" cy="4060449"/>
        </p:xfrm>
        <a:graphic>
          <a:graphicData uri="http://schemas.openxmlformats.org/drawingml/2006/table">
            <a:tbl>
              <a:tblPr/>
              <a:tblGrid>
                <a:gridCol w="710993"/>
                <a:gridCol w="258543"/>
                <a:gridCol w="710993"/>
                <a:gridCol w="258543"/>
                <a:gridCol w="710993"/>
                <a:gridCol w="174244"/>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14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27</a:t>
                      </a:r>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29</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10</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11</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12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chemeClr val="bg1"/>
              </a:gs>
              <a:gs pos="50000">
                <a:srgbClr val="9CB86E"/>
              </a:gs>
              <a:gs pos="100000">
                <a:srgbClr val="156B13"/>
              </a:gs>
            </a:gsLst>
            <a:lin ang="10800000" scaled="0"/>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Απρίλιος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7"/>
            <a:ext cx="7488832" cy="553998"/>
          </a:xfrm>
          <a:prstGeom prst="rect">
            <a:avLst/>
          </a:prstGeom>
          <a:gradFill flip="none" rotWithShape="1">
            <a:gsLst>
              <a:gs pos="0">
                <a:schemeClr val="bg1"/>
              </a:gs>
              <a:gs pos="50000">
                <a:srgbClr val="9CB86E"/>
              </a:gs>
              <a:gs pos="100000">
                <a:srgbClr val="156B13"/>
              </a:gs>
            </a:gsLst>
            <a:lin ang="0" scaled="1"/>
            <a:tileRect/>
          </a:gradFill>
        </p:spPr>
        <p:txBody>
          <a:bodyPr wrap="square" rtlCol="0" anchor="ctr">
            <a:spAutoFit/>
          </a:bodyPr>
          <a:lstStyle/>
          <a:p>
            <a:pPr algn="r"/>
            <a:r>
              <a:rPr lang="en-US" sz="1000" b="1" dirty="0" smtClean="0">
                <a:solidFill>
                  <a:schemeClr val="bg1"/>
                </a:solidFill>
              </a:rPr>
              <a:t>Every art should become science, and every science should become art. </a:t>
            </a:r>
            <a:endParaRPr lang="el-GR" sz="1000" b="1" dirty="0" smtClean="0">
              <a:solidFill>
                <a:schemeClr val="bg1"/>
              </a:solidFill>
            </a:endParaRPr>
          </a:p>
          <a:p>
            <a:r>
              <a:rPr lang="en-US" sz="1000" b="1" i="1" dirty="0" smtClean="0">
                <a:hlinkClick r:id="rId2"/>
              </a:rPr>
              <a:t>Friedrich von Schlegel</a:t>
            </a:r>
            <a:r>
              <a:rPr lang="en-US" sz="1000" b="1" i="1" dirty="0" smtClean="0"/>
              <a:t> In Friedrich Schlegel, translated by Ernst </a:t>
            </a:r>
            <a:r>
              <a:rPr lang="en-US" sz="1000" b="1" i="1" dirty="0" err="1" smtClean="0"/>
              <a:t>Behler</a:t>
            </a:r>
            <a:r>
              <a:rPr lang="en-US" sz="1000" b="1" i="1" dirty="0" smtClean="0"/>
              <a:t> and Roman </a:t>
            </a:r>
            <a:r>
              <a:rPr lang="en-US" sz="1000" b="1" i="1" dirty="0" err="1" smtClean="0"/>
              <a:t>Struc</a:t>
            </a:r>
            <a:r>
              <a:rPr lang="en-US" sz="1000" b="1" i="1" dirty="0" smtClean="0"/>
              <a:t>, Dialogue on Poetry and Literary Aphorisms (1797, trans. </a:t>
            </a:r>
            <a:r>
              <a:rPr lang="el-GR" sz="1000" b="1" i="1" dirty="0" smtClean="0"/>
              <a:t>1968), 132.</a:t>
            </a:r>
            <a:endParaRPr lang="el-GR" sz="1000" b="1" i="1" dirty="0"/>
          </a:p>
        </p:txBody>
      </p:sp>
      <p:graphicFrame>
        <p:nvGraphicFramePr>
          <p:cNvPr id="7" name="Table 6"/>
          <p:cNvGraphicFramePr>
            <a:graphicFrameLocks noGrp="1"/>
          </p:cNvGraphicFramePr>
          <p:nvPr/>
        </p:nvGraphicFramePr>
        <p:xfrm>
          <a:off x="272480" y="5445224"/>
          <a:ext cx="1244600" cy="1219200"/>
        </p:xfrm>
        <a:graphic>
          <a:graphicData uri="http://schemas.openxmlformats.org/drawingml/2006/table">
            <a:tbl>
              <a:tblPr/>
              <a:tblGrid>
                <a:gridCol w="177800"/>
                <a:gridCol w="177800"/>
                <a:gridCol w="177800"/>
                <a:gridCol w="177800"/>
                <a:gridCol w="177800"/>
                <a:gridCol w="177800"/>
                <a:gridCol w="177800"/>
              </a:tblGrid>
              <a:tr h="152400">
                <a:tc gridSpan="7">
                  <a:txBody>
                    <a:bodyPr/>
                    <a:lstStyle/>
                    <a:p>
                      <a:pPr algn="ctr" fontAlgn="b"/>
                      <a:r>
                        <a:rPr lang="el-GR" sz="900" b="1" i="0" u="none" strike="noStrike" dirty="0" smtClean="0">
                          <a:solidFill>
                            <a:srgbClr val="000000"/>
                          </a:solidFill>
                          <a:latin typeface="+mn-lt"/>
                        </a:rPr>
                        <a:t>ΜΑΙΟΣ </a:t>
                      </a:r>
                      <a:r>
                        <a:rPr lang="el-GR" sz="900" b="1" i="0" u="none" strike="noStrike" dirty="0">
                          <a:solidFill>
                            <a:srgbClr val="000000"/>
                          </a:solidFill>
                          <a:latin typeface="+mn-lt"/>
                        </a:rPr>
                        <a:t>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a:solidFill>
                            <a:srgbClr val="000000"/>
                          </a:solidFill>
                          <a:latin typeface="+mn-lt"/>
                        </a:rPr>
                        <a:t>Δ</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Σ</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Κ</a:t>
                      </a:r>
                    </a:p>
                  </a:txBody>
                  <a:tcPr marL="9525" marR="9525" marT="9525" marB="0" anchor="b">
                    <a:lnL>
                      <a:noFill/>
                    </a:lnL>
                    <a:lnR>
                      <a:noFill/>
                    </a:lnR>
                    <a:lnT>
                      <a:noFill/>
                    </a:lnT>
                    <a:lnB>
                      <a:noFill/>
                    </a:lnB>
                    <a:solidFill>
                      <a:srgbClr val="DDD9C3"/>
                    </a:solidFill>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dirty="0">
                          <a:solidFill>
                            <a:srgbClr val="C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26</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31</a:t>
                      </a: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r>
              <a:tr h="152400">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Whiskey in the jar....</a:t>
            </a:r>
          </a:p>
          <a:p>
            <a:r>
              <a:rPr lang="en-US" sz="1000" dirty="0" smtClean="0"/>
              <a:t>by Thin </a:t>
            </a:r>
            <a:r>
              <a:rPr lang="en-US" sz="1000" dirty="0" err="1" smtClean="0"/>
              <a:t>Lizzy</a:t>
            </a:r>
            <a:endParaRPr lang="en-GB" sz="1000" dirty="0"/>
          </a:p>
        </p:txBody>
      </p:sp>
      <p:sp>
        <p:nvSpPr>
          <p:cNvPr id="6" name="TextBox 5"/>
          <p:cNvSpPr txBox="1"/>
          <p:nvPr/>
        </p:nvSpPr>
        <p:spPr>
          <a:xfrm>
            <a:off x="2504728" y="692696"/>
            <a:ext cx="6105128" cy="246221"/>
          </a:xfrm>
          <a:prstGeom prst="rect">
            <a:avLst/>
          </a:prstGeom>
          <a:noFill/>
        </p:spPr>
        <p:txBody>
          <a:bodyPr wrap="square" rtlCol="0" anchor="ctr">
            <a:spAutoFit/>
          </a:bodyPr>
          <a:lstStyle/>
          <a:p>
            <a:pPr algn="r"/>
            <a:r>
              <a:rPr lang="el-GR" sz="1000" dirty="0" smtClean="0"/>
              <a:t>Αζωχρώματα</a:t>
            </a:r>
            <a:endParaRPr lang="en-GB" sz="1000" dirty="0"/>
          </a:p>
        </p:txBody>
      </p:sp>
      <p:pic>
        <p:nvPicPr>
          <p:cNvPr id="5" name="Picture 4" descr="002.jpg"/>
          <p:cNvPicPr>
            <a:picLocks noChangeAspect="1"/>
          </p:cNvPicPr>
          <p:nvPr/>
        </p:nvPicPr>
        <p:blipFill>
          <a:blip r:embed="rId2" cstate="print"/>
          <a:stretch>
            <a:fillRect/>
          </a:stretch>
        </p:blipFill>
        <p:spPr>
          <a:xfrm>
            <a:off x="2381250" y="0"/>
            <a:ext cx="51435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02453" cy="4060449"/>
        </p:xfrm>
        <a:graphic>
          <a:graphicData uri="http://schemas.openxmlformats.org/drawingml/2006/table">
            <a:tbl>
              <a:tblPr/>
              <a:tblGrid>
                <a:gridCol w="710993"/>
                <a:gridCol w="258543"/>
                <a:gridCol w="710993"/>
                <a:gridCol w="258543"/>
                <a:gridCol w="710993"/>
                <a:gridCol w="174244"/>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r>
              <a:tr h="172398">
                <a:tc>
                  <a:txBody>
                    <a:bodyPr/>
                    <a:lstStyle/>
                    <a:p>
                      <a:pPr algn="ctr" fontAlgn="b"/>
                      <a:r>
                        <a:rPr lang="el-GR" sz="500" b="1" i="0" u="none" strike="noStrike" dirty="0">
                          <a:solidFill>
                            <a:schemeClr val="accent2">
                              <a:lumMod val="20000"/>
                              <a:lumOff val="80000"/>
                            </a:schemeClr>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accent2">
                              <a:lumMod val="20000"/>
                              <a:lumOff val="80000"/>
                            </a:schemeClr>
                          </a:solidFill>
                          <a:latin typeface="+mn-lt"/>
                        </a:rPr>
                        <a:t>1</a:t>
                      </a:r>
                      <a:r>
                        <a:rPr lang="el-GR" sz="900" b="1" i="0" u="none" strike="noStrike" dirty="0">
                          <a:solidFill>
                            <a:schemeClr val="accent2">
                              <a:lumMod val="20000"/>
                              <a:lumOff val="80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accent2">
                              <a:lumMod val="20000"/>
                              <a:lumOff val="80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accent2">
                              <a:lumMod val="20000"/>
                              <a:lumOff val="80000"/>
                            </a:schemeClr>
                          </a:solidFill>
                          <a:latin typeface="+mn-lt"/>
                        </a:rPr>
                        <a:t>2</a:t>
                      </a:r>
                      <a:endParaRPr lang="el-GR" sz="900" b="1" i="0" u="none" strike="noStrike" dirty="0">
                        <a:solidFill>
                          <a:schemeClr val="accent2">
                            <a:lumMod val="20000"/>
                            <a:lumOff val="80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12</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17</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19</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chemeClr val="bg1"/>
              </a:gs>
              <a:gs pos="50000">
                <a:srgbClr val="9CB86E"/>
              </a:gs>
              <a:gs pos="100000">
                <a:srgbClr val="156B13"/>
              </a:gs>
            </a:gsLst>
            <a:lin ang="10800000" scaled="0"/>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Μάιος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078681" y="5733259"/>
            <a:ext cx="7488832" cy="861774"/>
          </a:xfrm>
          <a:prstGeom prst="rect">
            <a:avLst/>
          </a:prstGeom>
          <a:gradFill flip="none" rotWithShape="1">
            <a:gsLst>
              <a:gs pos="0">
                <a:schemeClr val="bg1"/>
              </a:gs>
              <a:gs pos="50000">
                <a:srgbClr val="9CB86E"/>
              </a:gs>
              <a:gs pos="100000">
                <a:srgbClr val="156B13"/>
              </a:gs>
            </a:gsLst>
            <a:lin ang="0" scaled="1"/>
            <a:tileRect/>
          </a:gradFill>
        </p:spPr>
        <p:txBody>
          <a:bodyPr wrap="square" rtlCol="0" anchor="ctr">
            <a:spAutoFit/>
          </a:bodyPr>
          <a:lstStyle/>
          <a:p>
            <a:pPr algn="r"/>
            <a:r>
              <a:rPr lang="en-US" sz="1000" b="1" dirty="0" smtClean="0">
                <a:solidFill>
                  <a:schemeClr val="bg1"/>
                </a:solidFill>
              </a:rPr>
              <a:t>The faculty of art is to change events; the faculty of science is to foresee them. </a:t>
            </a:r>
          </a:p>
          <a:p>
            <a:pPr algn="r"/>
            <a:r>
              <a:rPr lang="en-US" sz="1000" b="1" dirty="0" smtClean="0">
                <a:solidFill>
                  <a:schemeClr val="bg1"/>
                </a:solidFill>
              </a:rPr>
              <a:t>The phenomena with which we deal are controlled by art; they are predicted by science. </a:t>
            </a:r>
            <a:endParaRPr lang="el-GR" sz="1000" b="1" dirty="0" smtClean="0">
              <a:solidFill>
                <a:schemeClr val="bg1"/>
              </a:solidFill>
            </a:endParaRPr>
          </a:p>
          <a:p>
            <a:r>
              <a:rPr lang="en-US" sz="1000" b="1" i="1" dirty="0" smtClean="0"/>
              <a:t> </a:t>
            </a:r>
            <a:r>
              <a:rPr lang="en-US" sz="1000" b="1" i="1" u="sng" dirty="0" smtClean="0">
                <a:hlinkClick r:id="rId2"/>
              </a:rPr>
              <a:t>Henry Thomas </a:t>
            </a:r>
            <a:r>
              <a:rPr lang="en-US" sz="1000" b="1" i="1" u="sng" dirty="0" err="1" smtClean="0">
                <a:hlinkClick r:id="rId2"/>
              </a:rPr>
              <a:t>Buckle</a:t>
            </a:r>
            <a:r>
              <a:rPr lang="en-US" sz="1000" b="1" i="1" dirty="0" err="1" smtClean="0"/>
              <a:t>'The</a:t>
            </a:r>
            <a:r>
              <a:rPr lang="en-US" sz="1000" b="1" i="1" dirty="0" smtClean="0"/>
              <a:t> Influence of Women on the Progress of Knowledge,', a discourse delivered at the Royal Institution (19 Mar 1858) reprinted from Fraser's Magazine (Apr 1858) in The Miscellaneous and Posthumous Works of Henry Thomas Buckle (1872), Vol. 1, 4. Quoted in James Wood, Dictionary of Quotations from Ancient and Modern, English and Foreign Sources (1893), 426:46.</a:t>
            </a:r>
            <a:endParaRPr lang="el-GR" sz="1000" b="1"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n-US" sz="900" b="1" i="0" u="none" strike="noStrike" dirty="0">
                          <a:solidFill>
                            <a:srgbClr val="000000"/>
                          </a:solidFill>
                          <a:latin typeface="+mn-lt"/>
                        </a:rPr>
                        <a:t>IOYNIO</a:t>
                      </a:r>
                      <a:r>
                        <a:rPr lang="el-GR" sz="900" b="1" i="0" u="none" strike="noStrike" dirty="0">
                          <a:solidFill>
                            <a:srgbClr val="000000"/>
                          </a:solidFill>
                          <a:latin typeface="+mn-lt"/>
                        </a:rPr>
                        <a:t>Σ 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Σ</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Κ</a:t>
                      </a:r>
                    </a:p>
                  </a:txBody>
                  <a:tcPr marL="9525" marR="9525" marT="9525" marB="0" anchor="b">
                    <a:lnL>
                      <a:noFill/>
                    </a:lnL>
                    <a:lnR>
                      <a:noFill/>
                    </a:lnR>
                    <a:lnT>
                      <a:noFill/>
                    </a:lnT>
                    <a:lnB>
                      <a:noFill/>
                    </a:lnB>
                    <a:solidFill>
                      <a:schemeClr val="bg1">
                        <a:lumMod val="85000"/>
                      </a:schemeClr>
                    </a:solidFill>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16</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C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r>
              <a:tr h="152400">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The logical song</a:t>
            </a:r>
          </a:p>
          <a:p>
            <a:r>
              <a:rPr lang="en-US" sz="1000" dirty="0" smtClean="0"/>
              <a:t>by </a:t>
            </a:r>
            <a:r>
              <a:rPr lang="en-US" sz="1000" dirty="0" err="1" smtClean="0"/>
              <a:t>Supertramp</a:t>
            </a:r>
            <a:endParaRPr lang="en-GB" sz="1000" dirty="0"/>
          </a:p>
        </p:txBody>
      </p:sp>
      <p:sp>
        <p:nvSpPr>
          <p:cNvPr id="6" name="TextBox 5"/>
          <p:cNvSpPr txBox="1"/>
          <p:nvPr/>
        </p:nvSpPr>
        <p:spPr>
          <a:xfrm>
            <a:off x="2288706" y="497580"/>
            <a:ext cx="7200797" cy="246221"/>
          </a:xfrm>
          <a:prstGeom prst="rect">
            <a:avLst/>
          </a:prstGeom>
          <a:noFill/>
        </p:spPr>
        <p:txBody>
          <a:bodyPr wrap="square" rtlCol="0" anchor="ctr">
            <a:spAutoFit/>
          </a:bodyPr>
          <a:lstStyle/>
          <a:p>
            <a:pPr algn="r"/>
            <a:r>
              <a:rPr lang="en-US" sz="1000" dirty="0" smtClean="0"/>
              <a:t>Bernoulli </a:t>
            </a:r>
            <a:endParaRPr lang="en-GB" sz="1000" dirty="0"/>
          </a:p>
        </p:txBody>
      </p:sp>
      <p:pic>
        <p:nvPicPr>
          <p:cNvPr id="5" name="Picture 4" descr="004.jpg"/>
          <p:cNvPicPr>
            <a:picLocks noChangeAspect="1"/>
          </p:cNvPicPr>
          <p:nvPr/>
        </p:nvPicPr>
        <p:blipFill>
          <a:blip r:embed="rId2" cstate="print"/>
          <a:srcRect t="27020"/>
          <a:stretch>
            <a:fillRect/>
          </a:stretch>
        </p:blipFill>
        <p:spPr>
          <a:xfrm>
            <a:off x="0" y="836712"/>
            <a:ext cx="9936000" cy="48341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30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31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2</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9</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C0000"/>
                          </a:solidFill>
                          <a:latin typeface="+mn-lt"/>
                        </a:rPr>
                        <a:t>17</a:t>
                      </a:r>
                      <a:endParaRPr lang="el-GR" sz="900" b="1" i="0" u="none" strike="noStrike" dirty="0">
                        <a:solidFill>
                          <a:srgbClr val="CC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23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30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FF0000"/>
              </a:gs>
              <a:gs pos="64999">
                <a:srgbClr val="F0EBD5"/>
              </a:gs>
              <a:gs pos="100000">
                <a:srgbClr val="D1C39F"/>
              </a:gs>
            </a:gsLst>
            <a:lin ang="0" scaled="0"/>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Ιούνιος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115361"/>
            <a:ext cx="7488832" cy="400110"/>
          </a:xfrm>
          <a:prstGeom prst="rect">
            <a:avLst/>
          </a:prstGeom>
          <a:gradFill flip="none" rotWithShape="1">
            <a:gsLst>
              <a:gs pos="0">
                <a:srgbClr val="FF3300"/>
              </a:gs>
              <a:gs pos="64999">
                <a:srgbClr val="F0EBD5"/>
              </a:gs>
              <a:gs pos="100000">
                <a:srgbClr val="D1C39F"/>
              </a:gs>
            </a:gsLst>
            <a:lin ang="10800000" scaled="1"/>
            <a:tileRect/>
          </a:gradFill>
        </p:spPr>
        <p:txBody>
          <a:bodyPr wrap="square" rtlCol="0" anchor="ctr">
            <a:spAutoFit/>
          </a:bodyPr>
          <a:lstStyle/>
          <a:p>
            <a:pPr algn="r"/>
            <a:r>
              <a:rPr lang="en-US" sz="1000" b="1" dirty="0" smtClean="0">
                <a:solidFill>
                  <a:schemeClr val="bg1"/>
                </a:solidFill>
              </a:rPr>
              <a:t>Inspiration exists, but it has to find you working. </a:t>
            </a:r>
          </a:p>
          <a:p>
            <a:r>
              <a:rPr lang="en-US" sz="1000" dirty="0" smtClean="0">
                <a:hlinkClick r:id="rId2"/>
              </a:rPr>
              <a:t>Pablo Picasso </a:t>
            </a:r>
            <a:endParaRPr lang="el-GR" sz="1000" dirty="0"/>
          </a:p>
        </p:txBody>
      </p:sp>
      <p:graphicFrame>
        <p:nvGraphicFramePr>
          <p:cNvPr id="7" name="Table 6"/>
          <p:cNvGraphicFramePr>
            <a:graphicFrameLocks noGrp="1"/>
          </p:cNvGraphicFramePr>
          <p:nvPr/>
        </p:nvGraphicFramePr>
        <p:xfrm>
          <a:off x="272483" y="5373222"/>
          <a:ext cx="1422400" cy="1243965"/>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smtClean="0">
                          <a:solidFill>
                            <a:srgbClr val="000000"/>
                          </a:solidFill>
                          <a:latin typeface="+mn-lt"/>
                        </a:rPr>
                        <a:t>ΙΟΥΛΙΟΣ </a:t>
                      </a:r>
                      <a:r>
                        <a:rPr lang="en-US" sz="900" b="1" i="0" u="none" strike="noStrike" dirty="0" smtClean="0">
                          <a:solidFill>
                            <a:srgbClr val="000000"/>
                          </a:solidFill>
                          <a:latin typeface="+mn-lt"/>
                        </a:rPr>
                        <a:t>2019</a:t>
                      </a:r>
                      <a:endParaRPr lang="en-US" sz="900" b="1" i="0" u="none" strike="noStrike" dirty="0">
                        <a:solidFill>
                          <a:srgbClr val="000000"/>
                        </a:solidFill>
                        <a:latin typeface="+mn-lt"/>
                      </a:endParaRP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Σ</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Κ</a:t>
                      </a:r>
                    </a:p>
                  </a:txBody>
                  <a:tcPr marL="9525" marR="9525" marT="9525" marB="0" anchor="b">
                    <a:lnL>
                      <a:noFill/>
                    </a:lnL>
                    <a:lnR>
                      <a:noFill/>
                    </a:lnR>
                    <a:lnT>
                      <a:noFill/>
                    </a:lnT>
                    <a:lnB>
                      <a:noFill/>
                    </a:lnB>
                    <a:solidFill>
                      <a:schemeClr val="bg1">
                        <a:lumMod val="85000"/>
                      </a:schemeClr>
                    </a:solidFill>
                  </a:tcPr>
                </a:tc>
              </a:tr>
              <a:tr h="152400">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7</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31</a:t>
                      </a: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r>
              <a:tr h="152400">
                <a:tc>
                  <a:txBody>
                    <a:bodyPr/>
                    <a:lstStyle/>
                    <a:p>
                      <a:pPr algn="ctr" fontAlgn="b"/>
                      <a:endParaRPr lang="el-G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707886"/>
          </a:xfrm>
          <a:prstGeom prst="rect">
            <a:avLst/>
          </a:prstGeom>
          <a:noFill/>
        </p:spPr>
        <p:txBody>
          <a:bodyPr wrap="square" rtlCol="0">
            <a:spAutoFit/>
          </a:bodyPr>
          <a:lstStyle/>
          <a:p>
            <a:r>
              <a:rPr lang="en-US" sz="1000" b="1" dirty="0" smtClean="0"/>
              <a:t>Dissolved by the water</a:t>
            </a:r>
            <a:r>
              <a:rPr lang="en-GB" sz="1000" b="1" dirty="0" smtClean="0"/>
              <a:t>....</a:t>
            </a:r>
          </a:p>
          <a:p>
            <a:r>
              <a:rPr lang="en-US" sz="1000" dirty="0" smtClean="0"/>
              <a:t>by </a:t>
            </a:r>
            <a:r>
              <a:rPr lang="en-GB" sz="1000" dirty="0" err="1" smtClean="0"/>
              <a:t>Tori</a:t>
            </a:r>
            <a:r>
              <a:rPr lang="en-GB" sz="1000" dirty="0" smtClean="0"/>
              <a:t> Amos, </a:t>
            </a:r>
            <a:r>
              <a:rPr lang="en-GB" sz="1000" dirty="0" err="1" smtClean="0"/>
              <a:t>Bjork</a:t>
            </a:r>
            <a:r>
              <a:rPr lang="en-GB" sz="1000" dirty="0" smtClean="0"/>
              <a:t>, PJ Harvey, </a:t>
            </a:r>
          </a:p>
          <a:p>
            <a:r>
              <a:rPr lang="en-GB" sz="1000" dirty="0" smtClean="0"/>
              <a:t>Massive Attack</a:t>
            </a:r>
          </a:p>
          <a:p>
            <a:endParaRPr lang="en-GB" sz="1000" dirty="0"/>
          </a:p>
        </p:txBody>
      </p:sp>
      <p:pic>
        <p:nvPicPr>
          <p:cNvPr id="5" name="Picture 4" descr="n (4).JPG"/>
          <p:cNvPicPr>
            <a:picLocks noChangeAspect="1"/>
          </p:cNvPicPr>
          <p:nvPr/>
        </p:nvPicPr>
        <p:blipFill>
          <a:blip r:embed="rId2" cstate="print">
            <a:lum/>
          </a:blip>
          <a:stretch>
            <a:fillRect/>
          </a:stretch>
        </p:blipFill>
        <p:spPr>
          <a:xfrm>
            <a:off x="2667000" y="0"/>
            <a:ext cx="4572000" cy="6858000"/>
          </a:xfrm>
          <a:prstGeom prst="rect">
            <a:avLst/>
          </a:prstGeom>
        </p:spPr>
      </p:pic>
      <p:sp>
        <p:nvSpPr>
          <p:cNvPr id="8" name="TextBox 7"/>
          <p:cNvSpPr txBox="1"/>
          <p:nvPr/>
        </p:nvSpPr>
        <p:spPr>
          <a:xfrm>
            <a:off x="3368824" y="692696"/>
            <a:ext cx="6105128" cy="246221"/>
          </a:xfrm>
          <a:prstGeom prst="rect">
            <a:avLst/>
          </a:prstGeom>
          <a:noFill/>
        </p:spPr>
        <p:txBody>
          <a:bodyPr wrap="square" rtlCol="0" anchor="ctr">
            <a:spAutoFit/>
          </a:bodyPr>
          <a:lstStyle/>
          <a:p>
            <a:pPr algn="r"/>
            <a:r>
              <a:rPr lang="el-GR" sz="1000" dirty="0" smtClean="0"/>
              <a:t>Αερισμός σε βιοαντιδραστήρα</a:t>
            </a:r>
            <a:endParaRPr lang="en-GB"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02453" cy="4060449"/>
        </p:xfrm>
        <a:graphic>
          <a:graphicData uri="http://schemas.openxmlformats.org/drawingml/2006/table">
            <a:tbl>
              <a:tblPr/>
              <a:tblGrid>
                <a:gridCol w="710993"/>
                <a:gridCol w="258543"/>
                <a:gridCol w="710993"/>
                <a:gridCol w="258543"/>
                <a:gridCol w="710993"/>
                <a:gridCol w="174244"/>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14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10</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11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bg1">
                            <a:lumMod val="85000"/>
                          </a:schemeClr>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bg1">
                              <a:lumMod val="85000"/>
                            </a:schemeClr>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FF3300"/>
              </a:gs>
              <a:gs pos="64999">
                <a:srgbClr val="F0EBD5"/>
              </a:gs>
              <a:gs pos="100000">
                <a:srgbClr val="D1C39F"/>
              </a:gs>
            </a:gsLst>
            <a:lin ang="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Ιούλιος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8"/>
            <a:ext cx="7488832" cy="553998"/>
          </a:xfrm>
          <a:prstGeom prst="rect">
            <a:avLst/>
          </a:prstGeom>
          <a:gradFill flip="none" rotWithShape="1">
            <a:gsLst>
              <a:gs pos="0">
                <a:srgbClr val="FF3300"/>
              </a:gs>
              <a:gs pos="64999">
                <a:srgbClr val="F0EBD5"/>
              </a:gs>
              <a:gs pos="100000">
                <a:srgbClr val="D1C39F"/>
              </a:gs>
            </a:gsLst>
            <a:lin ang="10800000" scaled="1"/>
            <a:tileRect/>
          </a:gradFill>
        </p:spPr>
        <p:txBody>
          <a:bodyPr wrap="square" rtlCol="0" anchor="ctr">
            <a:spAutoFit/>
          </a:bodyPr>
          <a:lstStyle/>
          <a:p>
            <a:pPr algn="r"/>
            <a:r>
              <a:rPr lang="en-US" sz="1000" b="1" i="1" dirty="0" smtClean="0">
                <a:solidFill>
                  <a:schemeClr val="bg1"/>
                </a:solidFill>
              </a:rPr>
              <a:t>Art and science encounter each other when they seek exactitude. </a:t>
            </a:r>
            <a:endParaRPr lang="el-GR" sz="1000" b="1" i="1" dirty="0" smtClean="0">
              <a:solidFill>
                <a:schemeClr val="bg1"/>
              </a:solidFill>
            </a:endParaRPr>
          </a:p>
          <a:p>
            <a:r>
              <a:rPr lang="en-US" sz="1000" b="1" i="1" dirty="0" err="1" smtClean="0">
                <a:hlinkClick r:id="rId2"/>
              </a:rPr>
              <a:t>Étienne</a:t>
            </a:r>
            <a:r>
              <a:rPr lang="en-US" sz="1000" b="1" i="1" dirty="0" smtClean="0">
                <a:hlinkClick r:id="rId2"/>
              </a:rPr>
              <a:t>-Jules </a:t>
            </a:r>
            <a:r>
              <a:rPr lang="en-US" sz="1000" b="1" i="1" dirty="0" err="1" smtClean="0">
                <a:hlinkClick r:id="rId2"/>
              </a:rPr>
              <a:t>Marey</a:t>
            </a:r>
            <a:r>
              <a:rPr lang="en-US" sz="1000" b="1" i="1" dirty="0" smtClean="0"/>
              <a:t> As quoted in Gus </a:t>
            </a:r>
            <a:r>
              <a:rPr lang="en-US" sz="1000" b="1" i="1" dirty="0" err="1" smtClean="0"/>
              <a:t>Kayafas</a:t>
            </a:r>
            <a:r>
              <a:rPr lang="en-US" sz="1000" b="1" i="1" dirty="0" smtClean="0"/>
              <a:t>, Estelle </a:t>
            </a:r>
            <a:r>
              <a:rPr lang="en-US" sz="1000" b="1" i="1" dirty="0" err="1" smtClean="0"/>
              <a:t>Jussim</a:t>
            </a:r>
            <a:r>
              <a:rPr lang="en-US" sz="1000" b="1" i="1" dirty="0" smtClean="0"/>
              <a:t> and Harry N. Abrams, Stopping Time: The Photographs of Harold Edgerton (2000), 24</a:t>
            </a:r>
            <a:endParaRPr lang="el-GR" sz="1000" b="1"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smtClean="0">
                          <a:solidFill>
                            <a:srgbClr val="000000"/>
                          </a:solidFill>
                          <a:latin typeface="+mn-lt"/>
                        </a:rPr>
                        <a:t>ΑΥΓΟΥΣΤΟΣ 2019</a:t>
                      </a:r>
                      <a:endParaRPr lang="en-US" sz="900" b="1" i="0" u="none" strike="noStrike" dirty="0">
                        <a:solidFill>
                          <a:srgbClr val="000000"/>
                        </a:solidFill>
                        <a:latin typeface="+mn-lt"/>
                      </a:endParaRP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Σ</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Κ</a:t>
                      </a:r>
                    </a:p>
                  </a:txBody>
                  <a:tcPr marL="9525" marR="9525" marT="9525" marB="0" anchor="b">
                    <a:lnL>
                      <a:noFill/>
                    </a:lnL>
                    <a:lnR>
                      <a:noFill/>
                    </a:lnR>
                    <a:lnT>
                      <a:noFill/>
                    </a:lnT>
                    <a:lnB>
                      <a:noFill/>
                    </a:lnB>
                    <a:solidFill>
                      <a:srgbClr val="DDD9C3"/>
                    </a:solidFill>
                  </a:tcPr>
                </a:tc>
              </a:tr>
              <a:tr h="152400">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C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18</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25</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31</a:t>
                      </a: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r h="152400">
                <a:tc>
                  <a:txBody>
                    <a:bodyPr/>
                    <a:lstStyle/>
                    <a:p>
                      <a:pPr algn="ctr"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949280"/>
            <a:ext cx="7128792" cy="400110"/>
          </a:xfrm>
          <a:prstGeom prst="rect">
            <a:avLst/>
          </a:prstGeom>
          <a:noFill/>
        </p:spPr>
        <p:txBody>
          <a:bodyPr wrap="square" rtlCol="0">
            <a:spAutoFit/>
          </a:bodyPr>
          <a:lstStyle/>
          <a:p>
            <a:r>
              <a:rPr lang="en-GB" sz="1000" b="1" dirty="0" smtClean="0"/>
              <a:t>Purple rain...</a:t>
            </a:r>
          </a:p>
          <a:p>
            <a:r>
              <a:rPr lang="en-US" sz="1000" dirty="0" smtClean="0"/>
              <a:t>by Prince</a:t>
            </a:r>
            <a:endParaRPr lang="en-GB" sz="1000" dirty="0"/>
          </a:p>
        </p:txBody>
      </p:sp>
      <p:sp>
        <p:nvSpPr>
          <p:cNvPr id="6" name="TextBox 5"/>
          <p:cNvSpPr txBox="1"/>
          <p:nvPr/>
        </p:nvSpPr>
        <p:spPr>
          <a:xfrm>
            <a:off x="3440832" y="620688"/>
            <a:ext cx="6105128" cy="246221"/>
          </a:xfrm>
          <a:prstGeom prst="rect">
            <a:avLst/>
          </a:prstGeom>
          <a:noFill/>
        </p:spPr>
        <p:txBody>
          <a:bodyPr wrap="square" rtlCol="0" anchor="ctr">
            <a:spAutoFit/>
          </a:bodyPr>
          <a:lstStyle/>
          <a:p>
            <a:pPr algn="r"/>
            <a:r>
              <a:rPr lang="el-GR" sz="1000" dirty="0" smtClean="0"/>
              <a:t>Γήρανση πλαστικών υμενίων μετά από έκθεση σε UV ακτινοβολία </a:t>
            </a:r>
            <a:endParaRPr lang="en-GB" sz="1000" dirty="0"/>
          </a:p>
        </p:txBody>
      </p:sp>
      <p:pic>
        <p:nvPicPr>
          <p:cNvPr id="5" name="Picture 4" descr="sand3.jpg"/>
          <p:cNvPicPr>
            <a:picLocks noChangeAspect="1"/>
          </p:cNvPicPr>
          <p:nvPr/>
        </p:nvPicPr>
        <p:blipFill>
          <a:blip r:embed="rId2" cstate="print"/>
          <a:srcRect t="17026" b="16300"/>
          <a:stretch>
            <a:fillRect/>
          </a:stretch>
        </p:blipFill>
        <p:spPr>
          <a:xfrm>
            <a:off x="-30000" y="908720"/>
            <a:ext cx="9936000" cy="49685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15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4320" y="457200"/>
            <a:ext cx="9361040" cy="461665"/>
          </a:xfrm>
          <a:prstGeom prst="rect">
            <a:avLst/>
          </a:prstGeom>
          <a:gradFill flip="none" rotWithShape="1">
            <a:gsLst>
              <a:gs pos="0">
                <a:srgbClr val="FF3300"/>
              </a:gs>
              <a:gs pos="64999">
                <a:srgbClr val="F0EBD5"/>
              </a:gs>
              <a:gs pos="100000">
                <a:srgbClr val="D1C39F"/>
              </a:gs>
            </a:gsLst>
            <a:lin ang="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Αύγουστος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8"/>
            <a:ext cx="7488832" cy="553998"/>
          </a:xfrm>
          <a:prstGeom prst="rect">
            <a:avLst/>
          </a:prstGeom>
          <a:gradFill flip="none" rotWithShape="1">
            <a:gsLst>
              <a:gs pos="0">
                <a:srgbClr val="FF3300"/>
              </a:gs>
              <a:gs pos="64999">
                <a:srgbClr val="F0EBD5"/>
              </a:gs>
              <a:gs pos="100000">
                <a:srgbClr val="D1C39F"/>
              </a:gs>
            </a:gsLst>
            <a:lin ang="10800000" scaled="1"/>
            <a:tileRect/>
          </a:gradFill>
        </p:spPr>
        <p:txBody>
          <a:bodyPr wrap="square" rtlCol="0" anchor="ctr">
            <a:spAutoFit/>
          </a:bodyPr>
          <a:lstStyle/>
          <a:p>
            <a:pPr algn="r"/>
            <a:r>
              <a:rPr lang="en-US" sz="1000" b="1" i="1" dirty="0" smtClean="0">
                <a:solidFill>
                  <a:schemeClr val="bg1"/>
                </a:solidFill>
              </a:rPr>
              <a:t>There is an art to science, and science in art; </a:t>
            </a:r>
          </a:p>
          <a:p>
            <a:pPr algn="r"/>
            <a:r>
              <a:rPr lang="en-US" sz="1000" b="1" i="1" dirty="0" smtClean="0">
                <a:solidFill>
                  <a:schemeClr val="bg1"/>
                </a:solidFill>
              </a:rPr>
              <a:t>the two are not enemies, but different aspects of the whole</a:t>
            </a:r>
            <a:r>
              <a:rPr lang="en-US" sz="1000" b="1" i="1" dirty="0" smtClean="0"/>
              <a:t> </a:t>
            </a:r>
            <a:endParaRPr lang="el-GR" sz="1000" b="1" i="1" dirty="0" smtClean="0"/>
          </a:p>
          <a:p>
            <a:r>
              <a:rPr lang="en-US" sz="1000" b="1" i="1" dirty="0" smtClean="0"/>
              <a:t> </a:t>
            </a:r>
            <a:r>
              <a:rPr lang="en-US" sz="1000" b="1" i="1" dirty="0" smtClean="0">
                <a:hlinkClick r:id="rId2"/>
              </a:rPr>
              <a:t>Isaac Asimov</a:t>
            </a:r>
            <a:r>
              <a:rPr lang="en-US" sz="1000" b="1" i="1" dirty="0" smtClean="0"/>
              <a:t> Epigraph in Isaac Asimov’s Book of Science and Nature Quotations (1988), 251.</a:t>
            </a:r>
            <a:endParaRPr lang="el-GR" sz="1000" b="1"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a:solidFill>
                            <a:srgbClr val="000000"/>
                          </a:solidFill>
                          <a:latin typeface="+mn-lt"/>
                        </a:rPr>
                        <a:t>ΣΕΠΤΕΜΒΡΙΟΣ 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a:solidFill>
                            <a:srgbClr val="000000"/>
                          </a:solidFill>
                          <a:latin typeface="+mn-lt"/>
                        </a:rPr>
                        <a:t>Δ</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Σ</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Κ</a:t>
                      </a:r>
                    </a:p>
                  </a:txBody>
                  <a:tcPr marL="9525" marR="9525" marT="9525" marB="0" anchor="b">
                    <a:lnL>
                      <a:noFill/>
                    </a:lnL>
                    <a:lnR>
                      <a:noFill/>
                    </a:lnR>
                    <a:lnT>
                      <a:noFill/>
                    </a:lnT>
                    <a:lnB>
                      <a:noFill/>
                    </a:lnB>
                    <a:solidFill>
                      <a:srgbClr val="DDD9C3"/>
                    </a:solidFill>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29</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05264"/>
            <a:ext cx="7128792" cy="400110"/>
          </a:xfrm>
          <a:prstGeom prst="rect">
            <a:avLst/>
          </a:prstGeom>
          <a:noFill/>
        </p:spPr>
        <p:txBody>
          <a:bodyPr wrap="square" rtlCol="0">
            <a:spAutoFit/>
          </a:bodyPr>
          <a:lstStyle/>
          <a:p>
            <a:r>
              <a:rPr lang="en-GB" sz="1000" b="1" dirty="0" smtClean="0"/>
              <a:t>California blue....</a:t>
            </a:r>
          </a:p>
          <a:p>
            <a:r>
              <a:rPr lang="en-US" sz="1000" dirty="0" smtClean="0"/>
              <a:t>by Roy Orbison</a:t>
            </a:r>
            <a:endParaRPr lang="en-GB" sz="1000" dirty="0"/>
          </a:p>
        </p:txBody>
      </p:sp>
      <p:sp>
        <p:nvSpPr>
          <p:cNvPr id="6" name="TextBox 5"/>
          <p:cNvSpPr txBox="1"/>
          <p:nvPr/>
        </p:nvSpPr>
        <p:spPr>
          <a:xfrm>
            <a:off x="3368824" y="692696"/>
            <a:ext cx="6105128" cy="246221"/>
          </a:xfrm>
          <a:prstGeom prst="rect">
            <a:avLst/>
          </a:prstGeom>
          <a:noFill/>
        </p:spPr>
        <p:txBody>
          <a:bodyPr wrap="square" rtlCol="0" anchor="ctr">
            <a:spAutoFit/>
          </a:bodyPr>
          <a:lstStyle/>
          <a:p>
            <a:pPr algn="r"/>
            <a:r>
              <a:rPr lang="el-GR" sz="1000" dirty="0" smtClean="0"/>
              <a:t>Ηλεκτροφόρηση πρωτεϊνών </a:t>
            </a:r>
            <a:r>
              <a:rPr lang="en-US" sz="1000" dirty="0" smtClean="0"/>
              <a:t>SDS-PAGE</a:t>
            </a:r>
            <a:endParaRPr lang="en-GB" sz="1000" dirty="0"/>
          </a:p>
        </p:txBody>
      </p:sp>
      <p:pic>
        <p:nvPicPr>
          <p:cNvPr id="5" name="Picture 4" descr="015.jpg"/>
          <p:cNvPicPr>
            <a:picLocks noChangeAspect="1"/>
          </p:cNvPicPr>
          <p:nvPr/>
        </p:nvPicPr>
        <p:blipFill>
          <a:blip r:embed="rId2" cstate="print"/>
          <a:stretch>
            <a:fillRect/>
          </a:stretch>
        </p:blipFill>
        <p:spPr>
          <a:xfrm>
            <a:off x="2667000" y="0"/>
            <a:ext cx="4572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r>
              <a:tr h="172398">
                <a:tc>
                  <a:txBody>
                    <a:bodyPr/>
                    <a:lstStyle/>
                    <a:p>
                      <a:pPr algn="ctr" fontAlgn="b"/>
                      <a:endParaRPr lang="el-GR" sz="500" b="1" i="0" u="none"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13</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15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22</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29</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FFC000"/>
              </a:gs>
              <a:gs pos="30000">
                <a:srgbClr val="D49E6C"/>
              </a:gs>
              <a:gs pos="70000">
                <a:srgbClr val="A65528"/>
              </a:gs>
              <a:gs pos="100000">
                <a:srgbClr val="663012"/>
              </a:gs>
            </a:gsLst>
            <a:lin ang="1080000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Σεπτέμβριος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5961474"/>
            <a:ext cx="7488832" cy="707886"/>
          </a:xfrm>
          <a:prstGeom prst="rect">
            <a:avLst/>
          </a:prstGeom>
          <a:gradFill flip="none" rotWithShape="1">
            <a:gsLst>
              <a:gs pos="0">
                <a:srgbClr val="FFC000"/>
              </a:gs>
              <a:gs pos="30000">
                <a:srgbClr val="D49E6C"/>
              </a:gs>
              <a:gs pos="70000">
                <a:srgbClr val="A65528"/>
              </a:gs>
              <a:gs pos="100000">
                <a:srgbClr val="663012"/>
              </a:gs>
            </a:gsLst>
            <a:lin ang="0" scaled="1"/>
            <a:tileRect/>
          </a:gradFill>
        </p:spPr>
        <p:txBody>
          <a:bodyPr wrap="square" rtlCol="0" anchor="ctr">
            <a:spAutoFit/>
          </a:bodyPr>
          <a:lstStyle/>
          <a:p>
            <a:pPr algn="r"/>
            <a:r>
              <a:rPr lang="en-US" sz="1000" b="1" dirty="0" smtClean="0">
                <a:solidFill>
                  <a:schemeClr val="bg1"/>
                </a:solidFill>
              </a:rPr>
              <a:t>After a certain high level of technical skill is achieved, science and art tend to coalesce in esthetics, plasticity, and form. </a:t>
            </a:r>
          </a:p>
          <a:p>
            <a:pPr algn="r"/>
            <a:r>
              <a:rPr lang="en-US" sz="1000" b="1" dirty="0" smtClean="0">
                <a:solidFill>
                  <a:schemeClr val="bg1"/>
                </a:solidFill>
              </a:rPr>
              <a:t>The greatest scientists are always artists as well. </a:t>
            </a:r>
            <a:endParaRPr lang="el-GR" sz="1000" b="1" dirty="0" smtClean="0">
              <a:solidFill>
                <a:schemeClr val="bg1"/>
              </a:solidFill>
            </a:endParaRPr>
          </a:p>
          <a:p>
            <a:r>
              <a:rPr lang="en-US" sz="1000" b="1" i="1" dirty="0" smtClean="0">
                <a:hlinkClick r:id="rId2"/>
              </a:rPr>
              <a:t>Albert Einstein</a:t>
            </a:r>
            <a:r>
              <a:rPr lang="en-US" sz="1000" b="1" i="1" dirty="0" smtClean="0"/>
              <a:t> Remark (1923) as recalled in Archibald Henderson, Durham Morning Herald (21 Aug 1955) in Einstein Archive 33-257. Quoted in Alice </a:t>
            </a:r>
            <a:r>
              <a:rPr lang="en-US" sz="1000" b="1" i="1" dirty="0" err="1" smtClean="0"/>
              <a:t>Calaprice</a:t>
            </a:r>
            <a:r>
              <a:rPr lang="en-US" sz="1000" b="1" i="1" dirty="0" smtClean="0"/>
              <a:t>, The Quotable Einstein (1996), 17</a:t>
            </a:r>
            <a:endParaRPr lang="el-GR" sz="1000" b="1"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a:solidFill>
                            <a:srgbClr val="000000"/>
                          </a:solidFill>
                          <a:latin typeface="+mn-lt"/>
                        </a:rPr>
                        <a:t>ΟΚΤΩΒΡΙΟΣ 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Σ</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Κ</a:t>
                      </a:r>
                    </a:p>
                  </a:txBody>
                  <a:tcPr marL="9525" marR="9525" marT="9525" marB="0" anchor="b">
                    <a:lnL>
                      <a:noFill/>
                    </a:lnL>
                    <a:lnR>
                      <a:noFill/>
                    </a:lnR>
                    <a:lnT>
                      <a:noFill/>
                    </a:lnT>
                    <a:lnB>
                      <a:noFill/>
                    </a:lnB>
                    <a:solidFill>
                      <a:schemeClr val="bg1">
                        <a:lumMod val="85000"/>
                      </a:schemeClr>
                    </a:solidFill>
                  </a:tcPr>
                </a:tc>
              </a:tr>
              <a:tr h="152400">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27</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31</a:t>
                      </a: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r h="152400">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515" y="5877272"/>
            <a:ext cx="7128792" cy="400110"/>
          </a:xfrm>
          <a:prstGeom prst="rect">
            <a:avLst/>
          </a:prstGeom>
          <a:noFill/>
        </p:spPr>
        <p:txBody>
          <a:bodyPr wrap="square" rtlCol="0">
            <a:spAutoFit/>
          </a:bodyPr>
          <a:lstStyle/>
          <a:p>
            <a:r>
              <a:rPr lang="en-US" sz="1000" b="1" dirty="0" smtClean="0"/>
              <a:t>Message in a bottle …</a:t>
            </a:r>
            <a:endParaRPr lang="en-GB" sz="1000" b="1" dirty="0" smtClean="0"/>
          </a:p>
          <a:p>
            <a:r>
              <a:rPr lang="en-US" sz="1000" dirty="0" smtClean="0"/>
              <a:t>by The Police</a:t>
            </a:r>
            <a:endParaRPr lang="en-GB" sz="1000" dirty="0"/>
          </a:p>
        </p:txBody>
      </p:sp>
      <p:sp>
        <p:nvSpPr>
          <p:cNvPr id="6" name="TextBox 5"/>
          <p:cNvSpPr txBox="1"/>
          <p:nvPr/>
        </p:nvSpPr>
        <p:spPr>
          <a:xfrm>
            <a:off x="3080795" y="548686"/>
            <a:ext cx="6105128" cy="246221"/>
          </a:xfrm>
          <a:prstGeom prst="rect">
            <a:avLst/>
          </a:prstGeom>
          <a:noFill/>
        </p:spPr>
        <p:txBody>
          <a:bodyPr wrap="square" rtlCol="0" anchor="ctr">
            <a:spAutoFit/>
          </a:bodyPr>
          <a:lstStyle/>
          <a:p>
            <a:pPr algn="r"/>
            <a:r>
              <a:rPr lang="el-GR" sz="1000" dirty="0" smtClean="0"/>
              <a:t>Ρυθμιστικά διαλύματα</a:t>
            </a:r>
            <a:endParaRPr lang="en-GB" sz="1000" dirty="0"/>
          </a:p>
        </p:txBody>
      </p:sp>
      <p:pic>
        <p:nvPicPr>
          <p:cNvPr id="7" name="Picture 6" descr="n (22).JPG"/>
          <p:cNvPicPr>
            <a:picLocks/>
          </p:cNvPicPr>
          <p:nvPr/>
        </p:nvPicPr>
        <p:blipFill>
          <a:blip r:embed="rId2" cstate="print"/>
          <a:srcRect l="2018" t="10871"/>
          <a:stretch>
            <a:fillRect/>
          </a:stretch>
        </p:blipFill>
        <p:spPr>
          <a:xfrm>
            <a:off x="-30000" y="764704"/>
            <a:ext cx="9936000" cy="504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r>
              <a:tr h="172398">
                <a:tc>
                  <a:txBody>
                    <a:bodyPr/>
                    <a:lstStyle/>
                    <a:p>
                      <a:pPr algn="ctr" fontAlgn="b"/>
                      <a:endParaRPr lang="el-GR" sz="500" b="1" i="0" u="none"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rgbClr val="C00000"/>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10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FFC000"/>
              </a:gs>
              <a:gs pos="30000">
                <a:srgbClr val="D49E6C"/>
              </a:gs>
              <a:gs pos="70000">
                <a:srgbClr val="A65528"/>
              </a:gs>
              <a:gs pos="100000">
                <a:srgbClr val="663012"/>
              </a:gs>
            </a:gsLst>
            <a:lin ang="1080000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Οκτώβριος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8"/>
            <a:ext cx="7488832" cy="553998"/>
          </a:xfrm>
          <a:prstGeom prst="rect">
            <a:avLst/>
          </a:prstGeom>
          <a:gradFill flip="none" rotWithShape="1">
            <a:gsLst>
              <a:gs pos="0">
                <a:srgbClr val="FFC000"/>
              </a:gs>
              <a:gs pos="30000">
                <a:srgbClr val="D49E6C"/>
              </a:gs>
              <a:gs pos="70000">
                <a:srgbClr val="A65528"/>
              </a:gs>
              <a:gs pos="100000">
                <a:srgbClr val="663012"/>
              </a:gs>
            </a:gsLst>
            <a:lin ang="0" scaled="1"/>
            <a:tileRect/>
          </a:gradFill>
        </p:spPr>
        <p:txBody>
          <a:bodyPr wrap="square" rtlCol="0" anchor="ctr">
            <a:spAutoFit/>
          </a:bodyPr>
          <a:lstStyle/>
          <a:p>
            <a:pPr algn="r"/>
            <a:r>
              <a:rPr lang="en-US" sz="1000" b="1" dirty="0" smtClean="0">
                <a:solidFill>
                  <a:schemeClr val="bg1"/>
                </a:solidFill>
              </a:rPr>
              <a:t>Attainment and science, </a:t>
            </a:r>
            <a:r>
              <a:rPr lang="en-US" sz="1000" b="1" dirty="0" err="1" smtClean="0">
                <a:solidFill>
                  <a:schemeClr val="bg1"/>
                </a:solidFill>
              </a:rPr>
              <a:t>retainment</a:t>
            </a:r>
            <a:r>
              <a:rPr lang="en-US" sz="1000" b="1" dirty="0" smtClean="0">
                <a:solidFill>
                  <a:schemeClr val="bg1"/>
                </a:solidFill>
              </a:rPr>
              <a:t> and art—the two couples keep to themselves, but when they do meet, </a:t>
            </a:r>
          </a:p>
          <a:p>
            <a:pPr algn="r"/>
            <a:r>
              <a:rPr lang="en-US" sz="1000" b="1" dirty="0" smtClean="0">
                <a:solidFill>
                  <a:schemeClr val="bg1"/>
                </a:solidFill>
              </a:rPr>
              <a:t>nothing else in the world matters. </a:t>
            </a:r>
            <a:endParaRPr lang="el-GR" sz="1000" b="1" dirty="0" smtClean="0">
              <a:solidFill>
                <a:schemeClr val="bg1"/>
              </a:solidFill>
            </a:endParaRPr>
          </a:p>
          <a:p>
            <a:r>
              <a:rPr lang="en-US" sz="1000" b="1" i="1" dirty="0" smtClean="0">
                <a:hlinkClick r:id="rId2"/>
              </a:rPr>
              <a:t>Vladimir Nabokov</a:t>
            </a:r>
            <a:r>
              <a:rPr lang="en-US" sz="1000" b="1" i="1" dirty="0" smtClean="0"/>
              <a:t> In Time and Ebb (1947) in Nine Stories(1947), 102</a:t>
            </a:r>
            <a:r>
              <a:rPr lang="en-US" sz="1000" i="1" dirty="0" smtClean="0"/>
              <a:t>.</a:t>
            </a:r>
            <a:endParaRPr lang="el-GR" sz="1000"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a:solidFill>
                            <a:srgbClr val="000000"/>
                          </a:solidFill>
                          <a:latin typeface="Calibri"/>
                        </a:rPr>
                        <a:t>ΝΟΕΜΒΡΙΟΣ 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Calibri"/>
                        </a:rPr>
                        <a:t>Δ</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Σ</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Calibri"/>
                        </a:rPr>
                        <a:t>Κ</a:t>
                      </a:r>
                    </a:p>
                  </a:txBody>
                  <a:tcPr marL="9525" marR="9525" marT="9525" marB="0" anchor="b">
                    <a:lnL>
                      <a:noFill/>
                    </a:lnL>
                    <a:lnR>
                      <a:noFill/>
                    </a:lnR>
                    <a:lnT>
                      <a:noFill/>
                    </a:lnT>
                    <a:lnB>
                      <a:noFill/>
                    </a:lnB>
                    <a:solidFill>
                      <a:schemeClr val="bg1">
                        <a:lumMod val="85000"/>
                      </a:schemeClr>
                    </a:solidFill>
                  </a:tcPr>
                </a:tc>
              </a:tr>
              <a:tr h="152400">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3</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10</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Calibri"/>
                        </a:rPr>
                        <a:t>11</a:t>
                      </a:r>
                    </a:p>
                  </a:txBody>
                  <a:tcPr marL="9525" marR="9525" marT="9525" marB="0" anchor="b">
                    <a:lnL>
                      <a:noFill/>
                    </a:lnL>
                    <a:lnR>
                      <a:noFill/>
                    </a:lnR>
                    <a:lnT>
                      <a:noFill/>
                    </a:lnT>
                    <a:lnB>
                      <a:noFill/>
                    </a:lnB>
                    <a:noFill/>
                  </a:tcPr>
                </a:tc>
                <a:tc>
                  <a:txBody>
                    <a:bodyPr/>
                    <a:lstStyle/>
                    <a:p>
                      <a:pPr algn="ctr" fontAlgn="b"/>
                      <a:r>
                        <a:rPr lang="el-GR" sz="9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17</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Calibri"/>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19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Calibri"/>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24</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Calibri"/>
                        </a:rPr>
                        <a:t>25</a:t>
                      </a:r>
                    </a:p>
                  </a:txBody>
                  <a:tcPr marL="9525" marR="9525" marT="9525" marB="0" anchor="b">
                    <a:lnL>
                      <a:noFill/>
                    </a:lnL>
                    <a:lnR>
                      <a:noFill/>
                    </a:lnR>
                    <a:lnT>
                      <a:noFill/>
                    </a:lnT>
                    <a:lnB>
                      <a:noFill/>
                    </a:lnB>
                    <a:noFill/>
                  </a:tcPr>
                </a:tc>
                <a:tc>
                  <a:txBody>
                    <a:bodyPr/>
                    <a:lstStyle/>
                    <a:p>
                      <a:pPr algn="ctr" fontAlgn="b"/>
                      <a:r>
                        <a:rPr lang="el-GR" sz="900" b="0" i="0" u="none" strike="noStrike" dirty="0">
                          <a:solidFill>
                            <a:srgbClr val="000000"/>
                          </a:solidFill>
                          <a:latin typeface="Calibri"/>
                        </a:rPr>
                        <a:t>26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Calibri"/>
                        </a:rPr>
                        <a:t>29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Calibri"/>
                        </a:rPr>
                        <a:t>30</a:t>
                      </a: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r>
              <a:tr h="152400">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l-GR" sz="9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I still haven’t found what I’m looking for....</a:t>
            </a:r>
          </a:p>
          <a:p>
            <a:r>
              <a:rPr lang="en-US" sz="1000" dirty="0" smtClean="0"/>
              <a:t>by U2</a:t>
            </a:r>
            <a:endParaRPr lang="en-GB" sz="1000" dirty="0"/>
          </a:p>
        </p:txBody>
      </p:sp>
      <p:pic>
        <p:nvPicPr>
          <p:cNvPr id="7" name="Picture 6" descr="n (11).JPG"/>
          <p:cNvPicPr>
            <a:picLocks noChangeAspect="1"/>
          </p:cNvPicPr>
          <p:nvPr/>
        </p:nvPicPr>
        <p:blipFill>
          <a:blip r:embed="rId2" cstate="print"/>
          <a:stretch>
            <a:fillRect/>
          </a:stretch>
        </p:blipFill>
        <p:spPr>
          <a:xfrm>
            <a:off x="2667000" y="0"/>
            <a:ext cx="4572000" cy="6858000"/>
          </a:xfrm>
          <a:prstGeom prst="rect">
            <a:avLst/>
          </a:prstGeom>
        </p:spPr>
      </p:pic>
      <p:sp>
        <p:nvSpPr>
          <p:cNvPr id="8" name="TextBox 7"/>
          <p:cNvSpPr txBox="1"/>
          <p:nvPr/>
        </p:nvSpPr>
        <p:spPr>
          <a:xfrm>
            <a:off x="3152800" y="620688"/>
            <a:ext cx="6105128" cy="246221"/>
          </a:xfrm>
          <a:prstGeom prst="rect">
            <a:avLst/>
          </a:prstGeom>
          <a:noFill/>
        </p:spPr>
        <p:txBody>
          <a:bodyPr wrap="square" rtlCol="0" anchor="ctr">
            <a:spAutoFit/>
          </a:bodyPr>
          <a:lstStyle/>
          <a:p>
            <a:pPr algn="r"/>
            <a:r>
              <a:rPr lang="el-GR" sz="1000" dirty="0" smtClean="0"/>
              <a:t>Ετοιμάζοντας τα δείγματα...</a:t>
            </a:r>
            <a:endParaRPr lang="en-GB"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hMerge="1">
                  <a:txBody>
                    <a:bodyPr/>
                    <a:lstStyle/>
                    <a:p>
                      <a:endParaRPr lang="el-GR"/>
                    </a:p>
                  </a:txBody>
                  <a:tcPr/>
                </a:tc>
              </a:tr>
              <a:tr h="172398">
                <a:tc>
                  <a:txBody>
                    <a:bodyPr/>
                    <a:lstStyle/>
                    <a:p>
                      <a:pPr algn="ctr" fontAlgn="b"/>
                      <a:endParaRPr lang="el-GR" sz="500" b="1" i="0" u="none"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rgbClr val="C00000"/>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FFC000"/>
              </a:gs>
              <a:gs pos="30000">
                <a:srgbClr val="D49E6C"/>
              </a:gs>
              <a:gs pos="70000">
                <a:srgbClr val="A65528"/>
              </a:gs>
              <a:gs pos="100000">
                <a:srgbClr val="663012"/>
              </a:gs>
            </a:gsLst>
            <a:lin ang="1080000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Νοέμβριος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8"/>
            <a:ext cx="7488832" cy="553998"/>
          </a:xfrm>
          <a:prstGeom prst="rect">
            <a:avLst/>
          </a:prstGeom>
          <a:gradFill flip="none" rotWithShape="1">
            <a:gsLst>
              <a:gs pos="0">
                <a:srgbClr val="FFC000"/>
              </a:gs>
              <a:gs pos="30000">
                <a:srgbClr val="D49E6C"/>
              </a:gs>
              <a:gs pos="70000">
                <a:srgbClr val="A65528"/>
              </a:gs>
              <a:gs pos="100000">
                <a:srgbClr val="663012"/>
              </a:gs>
            </a:gsLst>
            <a:lin ang="0" scaled="1"/>
            <a:tileRect/>
          </a:gradFill>
        </p:spPr>
        <p:txBody>
          <a:bodyPr wrap="square" rtlCol="0" anchor="ctr">
            <a:spAutoFit/>
          </a:bodyPr>
          <a:lstStyle/>
          <a:p>
            <a:pPr algn="r"/>
            <a:r>
              <a:rPr lang="en-US" sz="1000" b="1" dirty="0" smtClean="0">
                <a:solidFill>
                  <a:schemeClr val="bg1"/>
                </a:solidFill>
              </a:rPr>
              <a:t>For most scientists, I think the justification of their work is to be found in the pure joy of its creativeness; </a:t>
            </a:r>
          </a:p>
          <a:p>
            <a:pPr algn="r"/>
            <a:r>
              <a:rPr lang="en-US" sz="1000" b="1" dirty="0" smtClean="0">
                <a:solidFill>
                  <a:schemeClr val="bg1"/>
                </a:solidFill>
              </a:rPr>
              <a:t>the spirit which moves them is closely akin to the imaginative vision which inspires an artist. </a:t>
            </a:r>
            <a:endParaRPr lang="el-GR" sz="1000" b="1" dirty="0" smtClean="0">
              <a:solidFill>
                <a:schemeClr val="bg1"/>
              </a:solidFill>
            </a:endParaRPr>
          </a:p>
          <a:p>
            <a:r>
              <a:rPr lang="en-US" sz="1000" b="1" dirty="0" smtClean="0"/>
              <a:t> </a:t>
            </a:r>
            <a:r>
              <a:rPr lang="en-US" sz="1000" b="1" i="1" dirty="0" smtClean="0">
                <a:hlinkClick r:id="rId2"/>
              </a:rPr>
              <a:t>James B. Conant</a:t>
            </a:r>
            <a:r>
              <a:rPr lang="en-US" sz="1000" b="1" i="1" dirty="0" smtClean="0"/>
              <a:t> In Modern Science and Modern Man (1951), 58</a:t>
            </a:r>
            <a:r>
              <a:rPr lang="en-US" sz="1000" i="1" dirty="0" smtClean="0"/>
              <a:t>.</a:t>
            </a:r>
            <a:endParaRPr lang="en-GB" sz="1000" i="1" dirty="0"/>
          </a:p>
        </p:txBody>
      </p:sp>
      <p:graphicFrame>
        <p:nvGraphicFramePr>
          <p:cNvPr id="7" name="Table 6"/>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smtClean="0">
                          <a:solidFill>
                            <a:srgbClr val="000000"/>
                          </a:solidFill>
                          <a:latin typeface="+mn-lt"/>
                        </a:rPr>
                        <a:t>ΔΕΚΕΜΒΡΙΟΣ </a:t>
                      </a:r>
                      <a:r>
                        <a:rPr lang="el-GR" sz="900" b="1" i="0" u="none" strike="noStrike" dirty="0">
                          <a:solidFill>
                            <a:srgbClr val="000000"/>
                          </a:solidFill>
                          <a:latin typeface="+mn-lt"/>
                        </a:rPr>
                        <a:t>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a:solidFill>
                            <a:srgbClr val="000000"/>
                          </a:solidFill>
                          <a:latin typeface="+mn-lt"/>
                        </a:rPr>
                        <a:t>Δ</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Σ</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Κ</a:t>
                      </a:r>
                    </a:p>
                  </a:txBody>
                  <a:tcPr marL="9525" marR="9525" marT="9525" marB="0" anchor="b">
                    <a:lnL>
                      <a:noFill/>
                    </a:lnL>
                    <a:lnR>
                      <a:noFill/>
                    </a:lnR>
                    <a:lnT>
                      <a:noFill/>
                    </a:lnT>
                    <a:lnB>
                      <a:noFill/>
                    </a:lnB>
                    <a:solidFill>
                      <a:srgbClr val="DDD9C3"/>
                    </a:solidFill>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dirty="0" smtClean="0">
                          <a:solidFill>
                            <a:srgbClr val="000000"/>
                          </a:solidFill>
                          <a:latin typeface="+mn-lt"/>
                        </a:rPr>
                        <a:t>31</a:t>
                      </a:r>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Should I stay or should I go....</a:t>
            </a:r>
          </a:p>
          <a:p>
            <a:r>
              <a:rPr lang="en-US" sz="1000" dirty="0" smtClean="0"/>
              <a:t>by The Clash</a:t>
            </a:r>
            <a:endParaRPr lang="en-GB" sz="1000" dirty="0"/>
          </a:p>
        </p:txBody>
      </p:sp>
      <p:sp>
        <p:nvSpPr>
          <p:cNvPr id="6" name="TextBox 5"/>
          <p:cNvSpPr txBox="1"/>
          <p:nvPr/>
        </p:nvSpPr>
        <p:spPr>
          <a:xfrm>
            <a:off x="7689304" y="692696"/>
            <a:ext cx="1928664" cy="400110"/>
          </a:xfrm>
          <a:prstGeom prst="rect">
            <a:avLst/>
          </a:prstGeom>
          <a:noFill/>
        </p:spPr>
        <p:txBody>
          <a:bodyPr wrap="square" rtlCol="0" anchor="ctr">
            <a:spAutoFit/>
          </a:bodyPr>
          <a:lstStyle/>
          <a:p>
            <a:r>
              <a:rPr lang="el-GR" sz="1000" dirty="0" smtClean="0"/>
              <a:t>Ανάδευση διαλυμάτων με</a:t>
            </a:r>
          </a:p>
          <a:p>
            <a:r>
              <a:rPr lang="el-GR" sz="1000" dirty="0" smtClean="0"/>
              <a:t>νανοσωματίδια</a:t>
            </a:r>
            <a:r>
              <a:rPr lang="en-US" sz="1000" dirty="0" smtClean="0"/>
              <a:t> </a:t>
            </a:r>
            <a:r>
              <a:rPr lang="el-GR" sz="1000" dirty="0" smtClean="0"/>
              <a:t>και άμμο</a:t>
            </a:r>
            <a:endParaRPr lang="en-GB" sz="1000" dirty="0"/>
          </a:p>
        </p:txBody>
      </p:sp>
      <p:pic>
        <p:nvPicPr>
          <p:cNvPr id="5" name="Picture 4" descr="IMG_20181129_125747.jpg"/>
          <p:cNvPicPr>
            <a:picLocks noChangeAspect="1"/>
          </p:cNvPicPr>
          <p:nvPr/>
        </p:nvPicPr>
        <p:blipFill>
          <a:blip r:embed="rId2" cstate="print"/>
          <a:stretch>
            <a:fillRect/>
          </a:stretch>
        </p:blipFill>
        <p:spPr>
          <a:xfrm>
            <a:off x="2381250" y="0"/>
            <a:ext cx="51435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44688" y="6038418"/>
            <a:ext cx="7488832" cy="553998"/>
          </a:xfrm>
          <a:prstGeom prst="rect">
            <a:avLst/>
          </a:prstGeom>
          <a:gradFill flip="none" rotWithShape="1">
            <a:gsLst>
              <a:gs pos="0">
                <a:srgbClr val="707E8E"/>
              </a:gs>
              <a:gs pos="50000">
                <a:schemeClr val="accent1">
                  <a:tint val="44500"/>
                  <a:satMod val="160000"/>
                </a:schemeClr>
              </a:gs>
              <a:gs pos="100000">
                <a:schemeClr val="accent1">
                  <a:tint val="23500"/>
                  <a:satMod val="160000"/>
                </a:schemeClr>
              </a:gs>
            </a:gsLst>
            <a:lin ang="10800000" scaled="1"/>
            <a:tileRect/>
          </a:gradFill>
        </p:spPr>
        <p:txBody>
          <a:bodyPr wrap="square" rtlCol="0" anchor="ctr">
            <a:spAutoFit/>
          </a:bodyPr>
          <a:lstStyle/>
          <a:p>
            <a:pPr algn="r"/>
            <a:r>
              <a:rPr lang="en-US" sz="1000" b="1" i="1" dirty="0" smtClean="0">
                <a:solidFill>
                  <a:schemeClr val="bg1"/>
                </a:solidFill>
              </a:rPr>
              <a:t>Man is unique not because he does science, and he is unique not because he does art, </a:t>
            </a:r>
          </a:p>
          <a:p>
            <a:pPr algn="r"/>
            <a:r>
              <a:rPr lang="en-US" sz="1000" b="1" i="1" dirty="0" smtClean="0">
                <a:solidFill>
                  <a:schemeClr val="bg1"/>
                </a:solidFill>
              </a:rPr>
              <a:t>but because science and art equally are expressions of his marvelous plasticity of mind. </a:t>
            </a:r>
            <a:endParaRPr lang="el-GR" sz="1000" b="1" i="1" dirty="0" smtClean="0">
              <a:solidFill>
                <a:schemeClr val="bg1"/>
              </a:solidFill>
            </a:endParaRPr>
          </a:p>
          <a:p>
            <a:r>
              <a:rPr lang="en-US" sz="1000" b="1" i="1" dirty="0" smtClean="0">
                <a:hlinkClick r:id="rId2"/>
              </a:rPr>
              <a:t>Jacob </a:t>
            </a:r>
            <a:r>
              <a:rPr lang="en-US" sz="1000" b="1" i="1" dirty="0" err="1" smtClean="0">
                <a:hlinkClick r:id="rId2"/>
              </a:rPr>
              <a:t>Bronowski</a:t>
            </a:r>
            <a:r>
              <a:rPr lang="en-US" sz="1000" b="1" i="1" dirty="0" smtClean="0"/>
              <a:t> In The Ascent of Man (1973), 412. </a:t>
            </a:r>
            <a:endParaRPr lang="el-GR" sz="1000" b="1" i="1" dirty="0"/>
          </a:p>
        </p:txBody>
      </p:sp>
      <p:sp>
        <p:nvSpPr>
          <p:cNvPr id="7" name="TextBox 6"/>
          <p:cNvSpPr txBox="1"/>
          <p:nvPr/>
        </p:nvSpPr>
        <p:spPr>
          <a:xfrm>
            <a:off x="272480" y="457200"/>
            <a:ext cx="9361040" cy="461665"/>
          </a:xfrm>
          <a:prstGeom prst="rect">
            <a:avLst/>
          </a:prstGeom>
          <a:gradFill flip="none" rotWithShape="1">
            <a:gsLst>
              <a:gs pos="0">
                <a:srgbClr val="707E8E"/>
              </a:gs>
              <a:gs pos="50000">
                <a:srgbClr val="C5D9F1">
                  <a:shade val="67500"/>
                  <a:satMod val="115000"/>
                </a:srgbClr>
              </a:gs>
              <a:gs pos="100000">
                <a:srgbClr val="C5D9F1">
                  <a:shade val="100000"/>
                  <a:satMod val="115000"/>
                </a:srgbClr>
              </a:gs>
            </a:gsLst>
            <a:lin ang="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Δεκέμβριος 2019</a:t>
            </a:r>
            <a:endParaRPr lang="el-GR" sz="2400" b="1" dirty="0">
              <a:solidFill>
                <a:schemeClr val="bg1"/>
              </a:solidFill>
              <a:ea typeface="Yu Gothic UI Semibold" pitchFamily="34" charset="-128"/>
              <a:cs typeface="Tahoma" pitchFamily="34" charset="0"/>
            </a:endParaRPr>
          </a:p>
        </p:txBody>
      </p:sp>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r>
              <a:tr h="172398">
                <a:tc>
                  <a:txBody>
                    <a:bodyPr/>
                    <a:lstStyle/>
                    <a:p>
                      <a:pPr algn="ctr" fontAlgn="b"/>
                      <a:endParaRPr lang="el-GR" sz="500" b="1" i="0" u="none"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29</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8</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13</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15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22</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dirty="0">
                          <a:solidFill>
                            <a:srgbClr val="C00000"/>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29</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rgbClr val="C00000"/>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rgbClr val="C00000"/>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rgbClr val="C00000"/>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272483" y="5373216"/>
          <a:ext cx="1422400" cy="1219200"/>
        </p:xfrm>
        <a:graphic>
          <a:graphicData uri="http://schemas.openxmlformats.org/drawingml/2006/table">
            <a:tbl>
              <a:tblPr/>
              <a:tblGrid>
                <a:gridCol w="203200"/>
                <a:gridCol w="203200"/>
                <a:gridCol w="203200"/>
                <a:gridCol w="203200"/>
                <a:gridCol w="203200"/>
                <a:gridCol w="203200"/>
                <a:gridCol w="203200"/>
              </a:tblGrid>
              <a:tr h="152400">
                <a:tc gridSpan="7">
                  <a:txBody>
                    <a:bodyPr/>
                    <a:lstStyle/>
                    <a:p>
                      <a:pPr algn="ctr" fontAlgn="b"/>
                      <a:r>
                        <a:rPr lang="el-GR" sz="900" b="1" i="0" u="none" strike="noStrike" dirty="0" smtClean="0">
                          <a:solidFill>
                            <a:srgbClr val="000000"/>
                          </a:solidFill>
                          <a:latin typeface="+mn-lt"/>
                        </a:rPr>
                        <a:t>ΙΑΝΟΥΑΡΙΟΣ 2020</a:t>
                      </a:r>
                      <a:endParaRPr lang="el-GR" sz="900" b="1" i="0" u="none" strike="noStrike" dirty="0">
                        <a:solidFill>
                          <a:srgbClr val="000000"/>
                        </a:solidFill>
                        <a:latin typeface="+mn-lt"/>
                      </a:endParaRP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a:solidFill>
                            <a:srgbClr val="000000"/>
                          </a:solidFill>
                          <a:latin typeface="+mn-lt"/>
                        </a:rPr>
                        <a:t>Δ</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Τ</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Σ</a:t>
                      </a:r>
                    </a:p>
                  </a:txBody>
                  <a:tcPr marL="9525" marR="9525" marT="9525" marB="0" anchor="b">
                    <a:lnL>
                      <a:noFill/>
                    </a:lnL>
                    <a:lnR>
                      <a:noFill/>
                    </a:lnR>
                    <a:lnT>
                      <a:noFill/>
                    </a:lnT>
                    <a:lnB>
                      <a:noFill/>
                    </a:lnB>
                    <a:solidFill>
                      <a:srgbClr val="DDD9C3"/>
                    </a:solidFill>
                  </a:tcPr>
                </a:tc>
                <a:tc>
                  <a:txBody>
                    <a:bodyPr/>
                    <a:lstStyle/>
                    <a:p>
                      <a:pPr algn="ctr" fontAlgn="b"/>
                      <a:r>
                        <a:rPr lang="el-GR" sz="900" b="1" i="0" u="none" strike="noStrike">
                          <a:solidFill>
                            <a:srgbClr val="000000"/>
                          </a:solidFill>
                          <a:latin typeface="+mn-lt"/>
                        </a:rPr>
                        <a:t>Κ</a:t>
                      </a:r>
                    </a:p>
                  </a:txBody>
                  <a:tcPr marL="9525" marR="9525" marT="9525" marB="0" anchor="b">
                    <a:lnL>
                      <a:noFill/>
                    </a:lnL>
                    <a:lnR>
                      <a:noFill/>
                    </a:lnR>
                    <a:lnT>
                      <a:noFill/>
                    </a:lnT>
                    <a:lnB>
                      <a:noFill/>
                    </a:lnB>
                    <a:solidFill>
                      <a:srgbClr val="DDD9C3"/>
                    </a:solidFill>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26</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31</a:t>
                      </a: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r>
              <a:tr h="152400">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l"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0992" y="5013176"/>
            <a:ext cx="4536504" cy="1431161"/>
          </a:xfrm>
          <a:prstGeom prst="rect">
            <a:avLst/>
          </a:prstGeom>
        </p:spPr>
        <p:txBody>
          <a:bodyPr wrap="square">
            <a:spAutoFit/>
          </a:bodyPr>
          <a:lstStyle/>
          <a:p>
            <a:r>
              <a:rPr lang="el-GR" sz="900" b="1" dirty="0" smtClean="0"/>
              <a:t>Φωτογραφίες: </a:t>
            </a:r>
            <a:r>
              <a:rPr lang="en-US" sz="900" dirty="0" err="1" smtClean="0"/>
              <a:t>DAoS</a:t>
            </a:r>
            <a:r>
              <a:rPr lang="en-US" sz="900" dirty="0" smtClean="0"/>
              <a:t> (</a:t>
            </a:r>
            <a:r>
              <a:rPr lang="el-GR" sz="900" dirty="0" smtClean="0"/>
              <a:t>Πολύβιος Γερουδάκης, Άρτεμις Αγγελοπούλου, Δέσποινα Μπαρούτα)</a:t>
            </a:r>
          </a:p>
          <a:p>
            <a:r>
              <a:rPr lang="el-GR" sz="900" b="1" dirty="0" smtClean="0"/>
              <a:t>Σχεδιασμός - Επιμέλεια</a:t>
            </a:r>
            <a:r>
              <a:rPr lang="en-US" sz="900" b="1" dirty="0" smtClean="0"/>
              <a:t>: </a:t>
            </a:r>
            <a:r>
              <a:rPr lang="en-US" sz="900" dirty="0" smtClean="0"/>
              <a:t>A</a:t>
            </a:r>
            <a:r>
              <a:rPr lang="el-GR" sz="900" dirty="0" smtClean="0"/>
              <a:t>φροδίτη Παπαδοπούλου</a:t>
            </a:r>
            <a:endParaRPr lang="en-US" sz="900" dirty="0" smtClean="0"/>
          </a:p>
          <a:p>
            <a:r>
              <a:rPr lang="el-GR" sz="900" b="1" dirty="0" smtClean="0"/>
              <a:t>Επιλογή μουσικής: </a:t>
            </a:r>
            <a:r>
              <a:rPr lang="el-GR" sz="900" dirty="0" smtClean="0"/>
              <a:t>Αριάδνη Παντίδου, Αφροδίτη Παπαδοπούλου</a:t>
            </a:r>
          </a:p>
          <a:p>
            <a:endParaRPr lang="el-GR" sz="900" dirty="0" smtClean="0"/>
          </a:p>
          <a:p>
            <a:r>
              <a:rPr lang="el-GR" sz="900" b="1" dirty="0" smtClean="0"/>
              <a:t>Ρητά: </a:t>
            </a:r>
            <a:r>
              <a:rPr lang="en-US" sz="900" b="1" dirty="0" smtClean="0"/>
              <a:t> </a:t>
            </a:r>
            <a:r>
              <a:rPr lang="en-US" sz="900" dirty="0" smtClean="0">
                <a:hlinkClick r:id="rId2"/>
              </a:rPr>
              <a:t>https://todayinsci.com/QuotationsCategories/S_Cat/ScienceAndArt-Quotations.htm</a:t>
            </a:r>
            <a:endParaRPr lang="el-GR" sz="900" dirty="0" smtClean="0"/>
          </a:p>
          <a:p>
            <a:endParaRPr lang="el-GR" sz="900" b="1" dirty="0" smtClean="0"/>
          </a:p>
          <a:p>
            <a:r>
              <a:rPr lang="el-GR" sz="900" b="1" dirty="0" smtClean="0"/>
              <a:t>Σχολή Μηχανικών Περιβάλλοντος, Πολυτεχνείο Κρήτης, Πολυτεχνειούπολη, </a:t>
            </a:r>
            <a:r>
              <a:rPr lang="el-GR" sz="900" b="1" dirty="0" smtClean="0"/>
              <a:t>73100 </a:t>
            </a:r>
            <a:r>
              <a:rPr lang="el-GR" sz="900" b="1" dirty="0" smtClean="0"/>
              <a:t>Χανιά</a:t>
            </a:r>
          </a:p>
          <a:p>
            <a:endParaRPr lang="en-US" sz="1200" i="1" dirty="0" smtClean="0"/>
          </a:p>
          <a:p>
            <a:endParaRPr lang="en-US" sz="1200" b="1" i="1" dirty="0" smtClean="0"/>
          </a:p>
        </p:txBody>
      </p:sp>
      <p:cxnSp>
        <p:nvCxnSpPr>
          <p:cNvPr id="4" name="Straight Connector 3"/>
          <p:cNvCxnSpPr/>
          <p:nvPr/>
        </p:nvCxnSpPr>
        <p:spPr>
          <a:xfrm>
            <a:off x="4953000" y="5805264"/>
            <a:ext cx="4953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FULL_Transparent_daidalos.png"/>
          <p:cNvPicPr>
            <a:picLocks noChangeAspect="1"/>
          </p:cNvPicPr>
          <p:nvPr/>
        </p:nvPicPr>
        <p:blipFill>
          <a:blip r:embed="rId3" cstate="print"/>
          <a:stretch>
            <a:fillRect/>
          </a:stretch>
        </p:blipFill>
        <p:spPr>
          <a:xfrm>
            <a:off x="3872880" y="4509120"/>
            <a:ext cx="1033201" cy="16577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528" y="1052738"/>
            <a:ext cx="8640960" cy="5262979"/>
          </a:xfrm>
          <a:prstGeom prst="rect">
            <a:avLst/>
          </a:prstGeom>
        </p:spPr>
        <p:txBody>
          <a:bodyPr wrap="square">
            <a:spAutoFit/>
          </a:bodyPr>
          <a:lstStyle/>
          <a:p>
            <a:pPr algn="just"/>
            <a:r>
              <a:rPr lang="el-GR" sz="1200" dirty="0" smtClean="0"/>
              <a:t>Η έρευνα στη σχολή μας προκαλεί... οι ερευνητικές πρακτικές, το περιβάλλον όπου αναπτύσσονται και ζουν οι ιδέες, οι άνθρωποι γίνονται αντικείμενο της φωτογραφικής ματιάς των φοιτητών μας.</a:t>
            </a:r>
            <a:endParaRPr lang="en-US" sz="1200" dirty="0" smtClean="0"/>
          </a:p>
          <a:p>
            <a:pPr algn="just"/>
            <a:endParaRPr lang="en-US" sz="1200" dirty="0" smtClean="0"/>
          </a:p>
          <a:p>
            <a:pPr algn="just"/>
            <a:r>
              <a:rPr lang="el-GR" sz="1200" dirty="0" smtClean="0"/>
              <a:t>Πρόσφατα γεννήθηκε και το πρώτο project, το DA</a:t>
            </a:r>
            <a:r>
              <a:rPr lang="en-US" sz="1200" dirty="0" smtClean="0"/>
              <a:t>o</a:t>
            </a:r>
            <a:r>
              <a:rPr lang="el-GR" sz="1200" dirty="0" smtClean="0"/>
              <a:t>S. Οι πρωτεργάτες του εξηγούν:</a:t>
            </a:r>
          </a:p>
          <a:p>
            <a:pPr algn="just"/>
            <a:endParaRPr lang="el-GR" sz="1200" dirty="0" smtClean="0"/>
          </a:p>
          <a:p>
            <a:pPr algn="just"/>
            <a:r>
              <a:rPr lang="el-GR" sz="1200" i="1" dirty="0" smtClean="0"/>
              <a:t>Πολύβιος Γερεουδάκης</a:t>
            </a:r>
            <a:r>
              <a:rPr lang="el-GR" sz="1200" dirty="0" smtClean="0"/>
              <a:t>: Το Digital Art </a:t>
            </a:r>
            <a:r>
              <a:rPr lang="en-US" sz="1200" dirty="0" smtClean="0"/>
              <a:t>o</a:t>
            </a:r>
            <a:r>
              <a:rPr lang="el-GR" sz="1200" dirty="0" smtClean="0"/>
              <a:t>f Science (DA</a:t>
            </a:r>
            <a:r>
              <a:rPr lang="en-US" sz="1200" dirty="0" smtClean="0"/>
              <a:t>o</a:t>
            </a:r>
            <a:r>
              <a:rPr lang="el-GR" sz="1200" dirty="0" smtClean="0"/>
              <a:t>S Project) ξεκίνησε τελείως αυθόρμητα κατά τη διάρκεια ενός προπτυχιακού εργαστηρίου με τον απλούστερο εξοπλισμό: έναν προπτυχιακό φοιτητή και το κινητό του. Το πείραμα είχε να κάνει με αποχρωματισμό, πράγμα αρκετό για να κεντρίσει το ενδιαφέρον του οποιουδήποτε, καθώς παρατηρεί τα μίγματα να χάνουν το χρώμα τους και να γίνονται όλα διαφανή. Έτσι λοιπόν, αποθηκεύτηκε η πρώτη φωτογραφία που βλέπετε παρακάτω. Ταυτόχρονα όμως μπήκε το βασικό θεμέλιο του DA</a:t>
            </a:r>
            <a:r>
              <a:rPr lang="en-US" sz="1200" dirty="0" smtClean="0"/>
              <a:t>o</a:t>
            </a:r>
            <a:r>
              <a:rPr lang="el-GR" sz="1200" dirty="0" smtClean="0"/>
              <a:t>S Project, ο αυθορμητισμός. Η επιστήμη είναι ένας απέραντος ωκεανός, που για πολλούς μοιάζει με ατελείωτες σελίδες με μαθηματικά και θεωρίες. Αν κοιτάξεις μέσα σε ένα παράθυρο εργαστηρίου θα δεις ανθρώπους με άσπρες αμφιέσεις να κάνουν περίεργα πράγματα με ιδιόμορφες συσκευές. Αυτό όμως είναι ένα μόνο τμήμα της επιστήμης, το κομμάτι που βλέπεις με την πρώτη ματιά. Στην πραγματικότητα όμως η επιστήμη κρύβει κάτι το οποίο μπορεί να εκτιμήσει ο οποιοσδήποτε, έχει τη δικιά της τέχνη και οι καλλιτέχνες της βρίσκονται μέσα στα εργαστήρια. Από την πιο απλή διαδικασία ενός προπτυχιακού να μάθει το θεώρημα Bernoulli μέχρι τη διαδικασία να γίνει το μεταπτυχιακό πείραμα της οριζόντιας ηλεκτροφόρησης νουκλεϊκών οξέων (DNA), η τέχνη συναντάει την επιστήμη και δημιουργούν κάτι πραγματικά όμορφο και μοναδικό. Σκοπός λοιπόν του DA</a:t>
            </a:r>
            <a:r>
              <a:rPr lang="en-US" sz="1200" dirty="0" smtClean="0"/>
              <a:t>o</a:t>
            </a:r>
            <a:r>
              <a:rPr lang="el-GR" sz="1200" dirty="0" smtClean="0"/>
              <a:t>S είναι να βρει αυτές τις στιγμές, να τις απαθανατίσει και να δείξει στον οποιοδήποτε ότι η τέχνη και η επιστήμη συνυπάρχουν γύρω μας, απλά πρέπει να ανοίξουμε τα μάτια μας και να παρατηρήσουμε. </a:t>
            </a:r>
            <a:r>
              <a:rPr lang="el-GR" sz="1200" i="1" dirty="0" smtClean="0"/>
              <a:t>"To develop a complete Mind : Study the science of art, study the art of science, realize that everything connects to everything else"-Leonardo Da' Vinci</a:t>
            </a:r>
          </a:p>
          <a:p>
            <a:pPr algn="just"/>
            <a:endParaRPr lang="el-GR" sz="1200" dirty="0" smtClean="0"/>
          </a:p>
          <a:p>
            <a:pPr algn="just"/>
            <a:r>
              <a:rPr lang="el-GR" sz="1200" i="1" dirty="0" smtClean="0"/>
              <a:t>Άρτεμις Αγγελοπούλου</a:t>
            </a:r>
            <a:r>
              <a:rPr lang="el-GR" sz="1200" dirty="0" smtClean="0"/>
              <a:t>: Όταν φωτογραφίζεις μια πραγματικότητα αιχμαλωτίζεις για πάντα μια στιγμή στο μυαλό όσων βλέπουν τη φωτογραφία σου. Η αγάπη μας για την επιστήμη συμβάδισε με την αγάπη μας για τη φωτογραφία και στεκόμαστε εδώ για να σας αποδείξουμε ότι όταν αγαπάς κάτι μπορείς να δώσεις ένα πολύ καλό αποτέλεσμα. Στόχος μας είναι αυτή η αγάπη να μείνει ανεξίτηλη σε κάθε φοιτητή του ΜΗΠΕΡ και σιγά σιγά να γινόμαστε όλο και περισσότεροι. </a:t>
            </a:r>
            <a:r>
              <a:rPr lang="el-GR" sz="1200" i="1" dirty="0" smtClean="0"/>
              <a:t>"The best thing about a picture is that it never changes, even when the people in it do"-Andy Warhol</a:t>
            </a:r>
            <a:endParaRPr lang="en-US" sz="1200" i="1" dirty="0" smtClean="0"/>
          </a:p>
          <a:p>
            <a:pPr algn="r"/>
            <a:endParaRPr lang="en-US" sz="1200" b="1" i="1" dirty="0" smtClean="0"/>
          </a:p>
          <a:p>
            <a:pPr algn="r"/>
            <a:r>
              <a:rPr lang="el-GR" sz="1200" b="1" i="1" dirty="0" smtClean="0"/>
              <a:t>Ιστοσελίδα Σχολής Μηχανικών Περιβάλλοντος, Πολυτεχνείου Κρήτης, </a:t>
            </a:r>
            <a:r>
              <a:rPr lang="en-US" sz="1200" b="1" i="1" dirty="0" smtClean="0"/>
              <a:t>www.enveng.tuc.gr</a:t>
            </a:r>
            <a:endParaRPr lang="el-GR"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1.jpg"/>
          <p:cNvPicPr>
            <a:picLocks noChangeAspect="1"/>
          </p:cNvPicPr>
          <p:nvPr/>
        </p:nvPicPr>
        <p:blipFill>
          <a:blip r:embed="rId2" cstate="print"/>
          <a:stretch>
            <a:fillRect/>
          </a:stretch>
        </p:blipFill>
        <p:spPr>
          <a:xfrm>
            <a:off x="0" y="985821"/>
            <a:ext cx="9906000" cy="4886358"/>
          </a:xfrm>
          <a:prstGeom prst="rect">
            <a:avLst/>
          </a:prstGeom>
        </p:spPr>
      </p:pic>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One bourbon, one scotch, one beer...</a:t>
            </a:r>
          </a:p>
          <a:p>
            <a:r>
              <a:rPr lang="en-US" sz="1000" dirty="0" smtClean="0"/>
              <a:t>by John Lee Hooker</a:t>
            </a:r>
            <a:endParaRPr lang="en-GB" sz="1000" dirty="0"/>
          </a:p>
        </p:txBody>
      </p:sp>
      <p:sp>
        <p:nvSpPr>
          <p:cNvPr id="6" name="TextBox 5"/>
          <p:cNvSpPr txBox="1"/>
          <p:nvPr/>
        </p:nvSpPr>
        <p:spPr>
          <a:xfrm>
            <a:off x="3512840" y="692696"/>
            <a:ext cx="6105128" cy="246221"/>
          </a:xfrm>
          <a:prstGeom prst="rect">
            <a:avLst/>
          </a:prstGeom>
          <a:noFill/>
        </p:spPr>
        <p:txBody>
          <a:bodyPr wrap="square" rtlCol="0" anchor="ctr">
            <a:spAutoFit/>
          </a:bodyPr>
          <a:lstStyle/>
          <a:p>
            <a:pPr algn="r"/>
            <a:r>
              <a:rPr lang="el-GR" sz="1000" dirty="0" smtClean="0"/>
              <a:t>Κυψελίδες φασματοφωτόμετρου για τον προσδιορισμό της ταχύτητας αντίδρασης οξείδωσης.</a:t>
            </a:r>
            <a:endParaRPr lang="en-GB"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rgbClr val="C00000"/>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6</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13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20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24</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27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rgbClr val="C00000"/>
                          </a:solidFill>
                          <a:latin typeface="+mn-lt"/>
                        </a:rPr>
                        <a:t>30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10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4320" y="457200"/>
            <a:ext cx="9361040" cy="461665"/>
          </a:xfrm>
          <a:prstGeom prst="rect">
            <a:avLst/>
          </a:prstGeom>
          <a:gradFill flip="none" rotWithShape="1">
            <a:gsLst>
              <a:gs pos="0">
                <a:srgbClr val="707E8E"/>
              </a:gs>
              <a:gs pos="50000">
                <a:srgbClr val="C5D9F1">
                  <a:shade val="67500"/>
                  <a:satMod val="115000"/>
                </a:srgbClr>
              </a:gs>
              <a:gs pos="100000">
                <a:srgbClr val="C5D9F1">
                  <a:shade val="100000"/>
                  <a:satMod val="115000"/>
                </a:srgbClr>
              </a:gs>
            </a:gsLst>
            <a:lin ang="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Ιανουάριος  2019</a:t>
            </a:r>
            <a:endParaRPr lang="el-GR" sz="2400" b="1" dirty="0">
              <a:solidFill>
                <a:schemeClr val="bg1"/>
              </a:solidFill>
              <a:ea typeface="Yu Gothic UI Semibold" pitchFamily="34" charset="-128"/>
              <a:cs typeface="Tahoma" pitchFamily="34" charset="0"/>
            </a:endParaRPr>
          </a:p>
        </p:txBody>
      </p:sp>
      <p:graphicFrame>
        <p:nvGraphicFramePr>
          <p:cNvPr id="8" name="Table 7"/>
          <p:cNvGraphicFramePr>
            <a:graphicFrameLocks noGrp="1"/>
          </p:cNvGraphicFramePr>
          <p:nvPr/>
        </p:nvGraphicFramePr>
        <p:xfrm>
          <a:off x="272481" y="5373216"/>
          <a:ext cx="1348319" cy="1219200"/>
        </p:xfrm>
        <a:graphic>
          <a:graphicData uri="http://schemas.openxmlformats.org/drawingml/2006/table">
            <a:tbl>
              <a:tblPr/>
              <a:tblGrid>
                <a:gridCol w="192617"/>
                <a:gridCol w="192617"/>
                <a:gridCol w="192617"/>
                <a:gridCol w="192617"/>
                <a:gridCol w="192617"/>
                <a:gridCol w="192617"/>
                <a:gridCol w="192617"/>
              </a:tblGrid>
              <a:tr h="152400">
                <a:tc gridSpan="7">
                  <a:txBody>
                    <a:bodyPr/>
                    <a:lstStyle/>
                    <a:p>
                      <a:pPr algn="ctr" fontAlgn="b"/>
                      <a:r>
                        <a:rPr lang="el-GR" sz="900" b="1" i="0" u="none" strike="noStrike" dirty="0" smtClean="0">
                          <a:solidFill>
                            <a:srgbClr val="000000"/>
                          </a:solidFill>
                          <a:latin typeface="+mn-lt"/>
                        </a:rPr>
                        <a:t>ΦΕΒΡΟΥΑΡΙΟΣ</a:t>
                      </a:r>
                      <a:r>
                        <a:rPr lang="en-US" sz="900" b="1" i="0" u="none" strike="noStrike" dirty="0" smtClean="0">
                          <a:solidFill>
                            <a:srgbClr val="000000"/>
                          </a:solidFill>
                          <a:latin typeface="+mn-lt"/>
                        </a:rPr>
                        <a:t> 2019</a:t>
                      </a:r>
                      <a:endParaRPr lang="el-GR" sz="900" b="1" i="0" u="none" strike="noStrike" dirty="0">
                        <a:solidFill>
                          <a:srgbClr val="000000"/>
                        </a:solidFill>
                        <a:latin typeface="+mn-lt"/>
                      </a:endParaRPr>
                    </a:p>
                  </a:txBody>
                  <a:tcPr marL="10319" marR="10319"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Σ</a:t>
                      </a:r>
                    </a:p>
                  </a:txBody>
                  <a:tcPr marL="10319" marR="10319"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Κ</a:t>
                      </a:r>
                    </a:p>
                  </a:txBody>
                  <a:tcPr marL="10319" marR="10319" marT="9525" marB="0" anchor="b">
                    <a:lnL>
                      <a:noFill/>
                    </a:lnL>
                    <a:lnR>
                      <a:noFill/>
                    </a:lnR>
                    <a:lnT>
                      <a:noFill/>
                    </a:lnT>
                    <a:lnB>
                      <a:noFill/>
                    </a:lnB>
                    <a:solidFill>
                      <a:schemeClr val="bg1">
                        <a:lumMod val="85000"/>
                      </a:schemeClr>
                    </a:solidFill>
                  </a:tcPr>
                </a:tc>
              </a:tr>
              <a:tr h="152400">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a:t>
                      </a:r>
                    </a:p>
                  </a:txBody>
                  <a:tcPr marL="10319" marR="10319"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3</a:t>
                      </a:r>
                    </a:p>
                  </a:txBody>
                  <a:tcPr marL="10319" marR="10319"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4</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8</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9</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10</a:t>
                      </a:r>
                    </a:p>
                  </a:txBody>
                  <a:tcPr marL="10319" marR="10319"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11</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15</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16</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17</a:t>
                      </a:r>
                    </a:p>
                  </a:txBody>
                  <a:tcPr marL="10319" marR="10319"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18</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22</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23</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24</a:t>
                      </a:r>
                    </a:p>
                  </a:txBody>
                  <a:tcPr marL="10319" marR="10319"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25</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26</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27</a:t>
                      </a:r>
                    </a:p>
                  </a:txBody>
                  <a:tcPr marL="10319" marR="10319"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28</a:t>
                      </a: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10319" marR="10319"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a:solidFill>
                            <a:srgbClr val="000000"/>
                          </a:solidFill>
                          <a:latin typeface="+mn-lt"/>
                        </a:rPr>
                        <a:t> </a:t>
                      </a:r>
                    </a:p>
                  </a:txBody>
                  <a:tcPr marL="10319" marR="10319" marT="9525" marB="0" anchor="b">
                    <a:lnL>
                      <a:noFill/>
                    </a:lnL>
                    <a:lnR>
                      <a:noFill/>
                    </a:lnR>
                    <a:lnT>
                      <a:noFill/>
                    </a:lnT>
                    <a:lnB>
                      <a:noFill/>
                    </a:lnB>
                    <a:solidFill>
                      <a:srgbClr val="FFFFFF"/>
                    </a:solidFill>
                  </a:tcPr>
                </a:tc>
                <a:tc>
                  <a:txBody>
                    <a:bodyPr/>
                    <a:lstStyle/>
                    <a:p>
                      <a:pPr algn="ctr" fontAlgn="b"/>
                      <a:r>
                        <a:rPr lang="el-GR" sz="900" b="0" i="0" u="none" strike="noStrike" dirty="0">
                          <a:solidFill>
                            <a:srgbClr val="000000"/>
                          </a:solidFill>
                          <a:latin typeface="+mn-lt"/>
                        </a:rPr>
                        <a:t> </a:t>
                      </a:r>
                    </a:p>
                  </a:txBody>
                  <a:tcPr marL="10319" marR="10319" marT="9525" marB="0" anchor="b">
                    <a:lnL>
                      <a:noFill/>
                    </a:lnL>
                    <a:lnR>
                      <a:noFill/>
                    </a:lnR>
                    <a:lnT>
                      <a:noFill/>
                    </a:lnT>
                    <a:lnB>
                      <a:noFill/>
                    </a:lnB>
                    <a:solidFill>
                      <a:srgbClr val="FFFFFF"/>
                    </a:solidFill>
                  </a:tcPr>
                </a:tc>
              </a:tr>
            </a:tbl>
          </a:graphicData>
        </a:graphic>
      </p:graphicFrame>
      <p:sp>
        <p:nvSpPr>
          <p:cNvPr id="6" name="TextBox 5"/>
          <p:cNvSpPr txBox="1"/>
          <p:nvPr/>
        </p:nvSpPr>
        <p:spPr>
          <a:xfrm>
            <a:off x="2144688" y="6038418"/>
            <a:ext cx="7488832" cy="553998"/>
          </a:xfrm>
          <a:prstGeom prst="rect">
            <a:avLst/>
          </a:prstGeom>
          <a:gradFill flip="none" rotWithShape="1">
            <a:gsLst>
              <a:gs pos="0">
                <a:srgbClr val="707E8E"/>
              </a:gs>
              <a:gs pos="50000">
                <a:schemeClr val="accent1">
                  <a:tint val="44500"/>
                  <a:satMod val="160000"/>
                </a:schemeClr>
              </a:gs>
              <a:gs pos="100000">
                <a:schemeClr val="accent1">
                  <a:tint val="23500"/>
                  <a:satMod val="160000"/>
                </a:schemeClr>
              </a:gs>
            </a:gsLst>
            <a:lin ang="10800000" scaled="1"/>
            <a:tileRect/>
          </a:gradFill>
        </p:spPr>
        <p:txBody>
          <a:bodyPr wrap="square" rtlCol="0" anchor="ctr">
            <a:spAutoFit/>
          </a:bodyPr>
          <a:lstStyle/>
          <a:p>
            <a:pPr algn="r"/>
            <a:r>
              <a:rPr lang="en-US" sz="1000" b="1" dirty="0" smtClean="0">
                <a:solidFill>
                  <a:schemeClr val="bg1"/>
                </a:solidFill>
              </a:rPr>
              <a:t>Science is spectral analysis. Art is light synthesis. </a:t>
            </a:r>
            <a:r>
              <a:rPr lang="el-GR" sz="1000" b="1" dirty="0" smtClean="0">
                <a:solidFill>
                  <a:schemeClr val="bg1"/>
                </a:solidFill>
              </a:rPr>
              <a:t> </a:t>
            </a:r>
            <a:endParaRPr lang="en-GB" sz="1000" b="1" dirty="0" smtClean="0">
              <a:solidFill>
                <a:schemeClr val="bg1"/>
              </a:solidFill>
            </a:endParaRPr>
          </a:p>
          <a:p>
            <a:r>
              <a:rPr lang="en-US" sz="1000" b="1" dirty="0" smtClean="0"/>
              <a:t> </a:t>
            </a:r>
            <a:r>
              <a:rPr lang="en-US" sz="1000" b="1" dirty="0" smtClean="0">
                <a:hlinkClick r:id="rId2"/>
              </a:rPr>
              <a:t>Karl Kraus</a:t>
            </a:r>
            <a:r>
              <a:rPr lang="el-GR" sz="1000" b="1" dirty="0" smtClean="0"/>
              <a:t> </a:t>
            </a:r>
            <a:r>
              <a:rPr lang="en-US" sz="1000" b="1" i="1" dirty="0" smtClean="0"/>
              <a:t>Pro domo et </a:t>
            </a:r>
            <a:r>
              <a:rPr lang="en-US" sz="1000" b="1" i="1" dirty="0" err="1" smtClean="0"/>
              <a:t>Mundo</a:t>
            </a:r>
            <a:r>
              <a:rPr lang="en-US" sz="1000" b="1" i="1" dirty="0" smtClean="0"/>
              <a:t>, (1912), 83. Translated by Harry </a:t>
            </a:r>
            <a:r>
              <a:rPr lang="en-US" sz="1000" b="1" i="1" dirty="0" err="1" smtClean="0"/>
              <a:t>Zohn</a:t>
            </a:r>
            <a:r>
              <a:rPr lang="en-US" sz="1000" b="1" i="1" dirty="0" smtClean="0"/>
              <a:t> (ed.), in 'Riddles and Solutions', Half-Truths and One-And-A-Half-Truths: Selected Aphorisms (1976), 47. From the original German, “</a:t>
            </a:r>
            <a:r>
              <a:rPr lang="en-US" sz="1000" b="1" i="1" dirty="0" err="1" smtClean="0"/>
              <a:t>Wissenschaft</a:t>
            </a:r>
            <a:r>
              <a:rPr lang="en-US" sz="1000" b="1" i="1" dirty="0" smtClean="0"/>
              <a:t> </a:t>
            </a:r>
            <a:r>
              <a:rPr lang="en-US" sz="1000" b="1" i="1" dirty="0" err="1" smtClean="0"/>
              <a:t>ist</a:t>
            </a:r>
            <a:r>
              <a:rPr lang="en-US" sz="1000" b="1" i="1" dirty="0" smtClean="0"/>
              <a:t> </a:t>
            </a:r>
            <a:r>
              <a:rPr lang="en-US" sz="1000" b="1" i="1" dirty="0" err="1" smtClean="0"/>
              <a:t>Spektralanalyse</a:t>
            </a:r>
            <a:r>
              <a:rPr lang="en-US" sz="1000" b="1" i="1" dirty="0" smtClean="0"/>
              <a:t>. </a:t>
            </a:r>
            <a:r>
              <a:rPr lang="en-US" sz="1000" b="1" i="1" dirty="0" err="1" smtClean="0"/>
              <a:t>Kunst</a:t>
            </a:r>
            <a:r>
              <a:rPr lang="en-US" sz="1000" b="1" i="1" dirty="0" smtClean="0"/>
              <a:t> </a:t>
            </a:r>
            <a:r>
              <a:rPr lang="en-US" sz="1000" b="1" i="1" dirty="0" err="1" smtClean="0"/>
              <a:t>ist</a:t>
            </a:r>
            <a:r>
              <a:rPr lang="en-US" sz="1000" b="1" i="1" dirty="0" smtClean="0"/>
              <a:t> </a:t>
            </a:r>
            <a:r>
              <a:rPr lang="en-US" sz="1000" b="1" i="1" dirty="0" err="1" smtClean="0"/>
              <a:t>Lichtsynthese</a:t>
            </a:r>
            <a:r>
              <a:rPr lang="en-US" sz="1000" b="1" i="1" dirty="0" smtClean="0"/>
              <a:t>.” </a:t>
            </a:r>
            <a:endParaRPr lang="en-GB" sz="1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Under pressure...</a:t>
            </a:r>
          </a:p>
          <a:p>
            <a:r>
              <a:rPr lang="en-US" sz="1000" dirty="0" smtClean="0"/>
              <a:t>by Queen and David Bowie</a:t>
            </a:r>
            <a:endParaRPr lang="en-GB" sz="1000" dirty="0"/>
          </a:p>
        </p:txBody>
      </p:sp>
      <p:sp>
        <p:nvSpPr>
          <p:cNvPr id="6" name="TextBox 5"/>
          <p:cNvSpPr txBox="1"/>
          <p:nvPr/>
        </p:nvSpPr>
        <p:spPr>
          <a:xfrm>
            <a:off x="3368824" y="548680"/>
            <a:ext cx="6105128" cy="246221"/>
          </a:xfrm>
          <a:prstGeom prst="rect">
            <a:avLst/>
          </a:prstGeom>
          <a:noFill/>
        </p:spPr>
        <p:txBody>
          <a:bodyPr wrap="square" rtlCol="0" anchor="ctr">
            <a:spAutoFit/>
          </a:bodyPr>
          <a:lstStyle/>
          <a:p>
            <a:pPr algn="r"/>
            <a:r>
              <a:rPr lang="el-GR" sz="1000" dirty="0" smtClean="0"/>
              <a:t>Εργαστήριο Ρευστομηχανικής</a:t>
            </a:r>
            <a:endParaRPr lang="en-GB" sz="1000" dirty="0"/>
          </a:p>
        </p:txBody>
      </p:sp>
      <p:pic>
        <p:nvPicPr>
          <p:cNvPr id="5" name="Picture 4" descr="008.jpg"/>
          <p:cNvPicPr>
            <a:picLocks noChangeAspect="1"/>
          </p:cNvPicPr>
          <p:nvPr/>
        </p:nvPicPr>
        <p:blipFill>
          <a:blip r:embed="rId2" cstate="print"/>
          <a:srcRect t="23831"/>
          <a:stretch>
            <a:fillRect/>
          </a:stretch>
        </p:blipFill>
        <p:spPr>
          <a:xfrm>
            <a:off x="0" y="836712"/>
            <a:ext cx="9906000" cy="50301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07E8E"/>
                    </a:solidFill>
                  </a:tcPr>
                </a:tc>
                <a:tc hMerge="1">
                  <a:txBody>
                    <a:bodyPr/>
                    <a:lstStyle/>
                    <a:p>
                      <a:endParaRPr lang="el-GR"/>
                    </a:p>
                  </a:txBody>
                  <a:tcPr/>
                </a:tc>
              </a:tr>
              <a:tr h="172398">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31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10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15</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rgbClr val="C00000"/>
                          </a:solidFill>
                          <a:latin typeface="+mn-lt"/>
                        </a:rPr>
                        <a:t>24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rgbClr val="C00000"/>
                          </a:solidFill>
                          <a:latin typeface="+mn-lt"/>
                        </a:rPr>
                        <a:t> </a:t>
                      </a:r>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1</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2</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bg1">
                              <a:lumMod val="85000"/>
                            </a:schemeClr>
                          </a:solidFill>
                          <a:latin typeface="+mn-lt"/>
                        </a:rPr>
                        <a:t> </a:t>
                      </a:r>
                      <a:r>
                        <a:rPr lang="el-GR" sz="900" b="1" i="0" u="none" strike="noStrike" dirty="0" smtClean="0">
                          <a:solidFill>
                            <a:schemeClr val="bg1">
                              <a:lumMod val="85000"/>
                            </a:schemeClr>
                          </a:solidFill>
                          <a:latin typeface="+mn-lt"/>
                        </a:rPr>
                        <a:t>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9</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bg1">
                              <a:lumMod val="85000"/>
                            </a:schemeClr>
                          </a:solidFill>
                          <a:latin typeface="+mn-lt"/>
                        </a:rPr>
                        <a:t>10</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707E8E"/>
              </a:gs>
              <a:gs pos="50000">
                <a:srgbClr val="C5D9F1">
                  <a:shade val="67500"/>
                  <a:satMod val="115000"/>
                </a:srgbClr>
              </a:gs>
              <a:gs pos="100000">
                <a:srgbClr val="C5D9F1">
                  <a:shade val="100000"/>
                  <a:satMod val="115000"/>
                </a:srgbClr>
              </a:gs>
            </a:gsLst>
            <a:lin ang="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Φεβρουάριος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5922630"/>
            <a:ext cx="7488832" cy="707886"/>
          </a:xfrm>
          <a:prstGeom prst="rect">
            <a:avLst/>
          </a:prstGeom>
          <a:gradFill flip="none" rotWithShape="1">
            <a:gsLst>
              <a:gs pos="100000">
                <a:schemeClr val="accent1">
                  <a:lumMod val="60000"/>
                  <a:lumOff val="40000"/>
                </a:schemeClr>
              </a:gs>
              <a:gs pos="50000">
                <a:srgbClr val="707E8E">
                  <a:shade val="67500"/>
                  <a:satMod val="115000"/>
                </a:srgbClr>
              </a:gs>
              <a:gs pos="100000">
                <a:srgbClr val="707E8E">
                  <a:shade val="100000"/>
                  <a:satMod val="115000"/>
                </a:srgbClr>
              </a:gs>
            </a:gsLst>
            <a:lin ang="10800000" scaled="1"/>
            <a:tileRect/>
          </a:gradFill>
        </p:spPr>
        <p:txBody>
          <a:bodyPr wrap="square" rtlCol="0" anchor="ctr">
            <a:spAutoFit/>
          </a:bodyPr>
          <a:lstStyle/>
          <a:p>
            <a:pPr algn="r"/>
            <a:r>
              <a:rPr lang="en-US" sz="1000" b="1" dirty="0" smtClean="0">
                <a:solidFill>
                  <a:schemeClr val="bg1"/>
                </a:solidFill>
              </a:rPr>
              <a:t>Engineering is the science and art of efficient dealing with materials and forces … it involves the most economic design and execution … assuring, when properly performed, the most advantageous combination of accuracy, safety, durability, speed, simplicity, efficiency, and economy possible for the conditions of design and service. </a:t>
            </a:r>
            <a:endParaRPr lang="el-GR" sz="1000" b="1" dirty="0" smtClean="0">
              <a:solidFill>
                <a:schemeClr val="bg1"/>
              </a:solidFill>
            </a:endParaRPr>
          </a:p>
          <a:p>
            <a:r>
              <a:rPr lang="en-US" sz="1000" b="1" i="1" dirty="0" smtClean="0">
                <a:hlinkClick r:id="rId2"/>
              </a:rPr>
              <a:t>J. A. L. Waddell</a:t>
            </a:r>
            <a:r>
              <a:rPr lang="en-US" sz="1000" b="1" i="1" dirty="0" smtClean="0"/>
              <a:t> As coauthor with Frank W. Skinner, and Harold E. </a:t>
            </a:r>
            <a:r>
              <a:rPr lang="en-US" sz="1000" b="1" i="1" dirty="0" err="1" smtClean="0"/>
              <a:t>Wessman</a:t>
            </a:r>
            <a:r>
              <a:rPr lang="en-US" sz="1000" b="1" i="1" dirty="0" smtClean="0"/>
              <a:t>, Vocational Guidance in Engineering Lines (1933), 6.</a:t>
            </a:r>
            <a:endParaRPr lang="en-GB" sz="1000" b="1" i="1" dirty="0"/>
          </a:p>
        </p:txBody>
      </p:sp>
      <p:graphicFrame>
        <p:nvGraphicFramePr>
          <p:cNvPr id="7" name="Table 6"/>
          <p:cNvGraphicFramePr>
            <a:graphicFrameLocks noGrp="1"/>
          </p:cNvGraphicFramePr>
          <p:nvPr/>
        </p:nvGraphicFramePr>
        <p:xfrm>
          <a:off x="272480" y="5373216"/>
          <a:ext cx="1244600" cy="1257300"/>
        </p:xfrm>
        <a:graphic>
          <a:graphicData uri="http://schemas.openxmlformats.org/drawingml/2006/table">
            <a:tbl>
              <a:tblPr/>
              <a:tblGrid>
                <a:gridCol w="177800"/>
                <a:gridCol w="177800"/>
                <a:gridCol w="177800"/>
                <a:gridCol w="177800"/>
                <a:gridCol w="177800"/>
                <a:gridCol w="177800"/>
                <a:gridCol w="177800"/>
              </a:tblGrid>
              <a:tr h="152400">
                <a:tc gridSpan="7">
                  <a:txBody>
                    <a:bodyPr/>
                    <a:lstStyle/>
                    <a:p>
                      <a:pPr algn="ctr" fontAlgn="b"/>
                      <a:r>
                        <a:rPr lang="el-GR" sz="900" b="1" i="0" u="none" strike="noStrike" dirty="0">
                          <a:solidFill>
                            <a:srgbClr val="000000"/>
                          </a:solidFill>
                          <a:latin typeface="+mn-lt"/>
                        </a:rPr>
                        <a:t>ΜΑΡΤΙΟΣ 2019</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Σ</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c>
                  <a:txBody>
                    <a:bodyPr/>
                    <a:lstStyle/>
                    <a:p>
                      <a:pPr algn="ctr" fontAlgn="b"/>
                      <a:r>
                        <a:rPr lang="el-GR" sz="900" b="1" i="0" u="none" strike="noStrike" dirty="0">
                          <a:solidFill>
                            <a:srgbClr val="000000"/>
                          </a:solidFill>
                          <a:latin typeface="+mn-lt"/>
                        </a:rPr>
                        <a:t>Κ</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65000"/>
                      </a:schemeClr>
                    </a:solidFill>
                  </a:tcPr>
                </a:tc>
              </a:tr>
              <a:tr h="152400">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3</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52400">
                <a:tc>
                  <a:txBody>
                    <a:bodyPr/>
                    <a:lstStyle/>
                    <a:p>
                      <a:pPr algn="ctr" fontAlgn="b"/>
                      <a:r>
                        <a:rPr lang="el-GR" sz="900" b="0" i="0" u="none" strike="noStrike" dirty="0">
                          <a:solidFill>
                            <a:srgbClr val="000000"/>
                          </a:solidFill>
                          <a:latin typeface="+mn-lt"/>
                        </a:rPr>
                        <a:t>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52400">
                <a:tc>
                  <a:txBody>
                    <a:bodyPr/>
                    <a:lstStyle/>
                    <a:p>
                      <a:pPr algn="ctr" fontAlgn="b"/>
                      <a:r>
                        <a:rPr lang="el-GR" sz="900" b="0" i="0" u="none" strike="noStrike" dirty="0" smtClean="0">
                          <a:solidFill>
                            <a:srgbClr val="C00000"/>
                          </a:solidFill>
                          <a:latin typeface="+mn-lt"/>
                        </a:rPr>
                        <a:t>11</a:t>
                      </a:r>
                      <a:endParaRPr lang="el-GR" sz="900" b="0" i="0" u="none" strike="noStrike" dirty="0">
                        <a:solidFill>
                          <a:srgbClr val="C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l-GR" sz="900" b="0" i="0" u="none" strike="noStrike" dirty="0">
                          <a:solidFill>
                            <a:srgbClr val="000000"/>
                          </a:solidFill>
                          <a:latin typeface="+mn-lt"/>
                        </a:rPr>
                        <a:t>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13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15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52400">
                <a:tc>
                  <a:txBody>
                    <a:bodyPr/>
                    <a:lstStyle/>
                    <a:p>
                      <a:pPr algn="ctr" fontAlgn="b"/>
                      <a:r>
                        <a:rPr lang="el-GR" sz="900" b="0" i="0" u="none" strike="noStrike" dirty="0">
                          <a:solidFill>
                            <a:srgbClr val="000000"/>
                          </a:solidFill>
                          <a:latin typeface="+mn-lt"/>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22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24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52400">
                <a:tc>
                  <a:txBody>
                    <a:bodyPr/>
                    <a:lstStyle/>
                    <a:p>
                      <a:pPr algn="ctr" fontAlgn="b"/>
                      <a:r>
                        <a:rPr lang="el-GR" sz="900" b="0" i="0" u="none" strike="noStrike" dirty="0">
                          <a:solidFill>
                            <a:srgbClr val="C00000"/>
                          </a:solidFill>
                          <a:latin typeface="+mn-lt"/>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l-GR" sz="900" b="0" i="0" u="none" strike="noStrike" dirty="0">
                          <a:solidFill>
                            <a:srgbClr val="000000"/>
                          </a:solidFill>
                          <a:latin typeface="+mn-lt"/>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28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a:solidFill>
                            <a:srgbClr val="000000"/>
                          </a:solidFill>
                          <a:latin typeface="+mn-lt"/>
                        </a:rPr>
                        <a:t>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l-GR" sz="900" b="0" i="0" u="none" strike="noStrike" dirty="0">
                          <a:solidFill>
                            <a:srgbClr val="000000"/>
                          </a:solidFill>
                          <a:latin typeface="+mn-lt"/>
                        </a:rPr>
                        <a:t>31</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l-GR" sz="900" b="0" i="0" u="none" strike="noStrike">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l-GR" sz="900" b="0" i="0" u="none" strike="noStrike" dirty="0">
                        <a:solidFill>
                          <a:srgbClr val="000000"/>
                        </a:solidFill>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l-GR" sz="900" b="0" i="0" u="none" strike="noStrike" dirty="0">
                          <a:solidFill>
                            <a:srgbClr val="000000"/>
                          </a:solidFill>
                          <a:latin typeface="+mn-lt"/>
                        </a:rPr>
                        <a:t> </a:t>
                      </a:r>
                    </a:p>
                  </a:txBody>
                  <a:tcPr marL="9525" marR="9525" marT="9525" marB="0" anchor="b">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el-GR" sz="900" b="0" i="0" u="none" strike="noStrike">
                          <a:solidFill>
                            <a:srgbClr val="000000"/>
                          </a:solidFill>
                          <a:latin typeface="+mn-lt"/>
                        </a:rPr>
                        <a:t> </a:t>
                      </a:r>
                    </a:p>
                  </a:txBody>
                  <a:tcPr marL="9525" marR="9525" marT="9525" marB="0" anchor="b">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el-GR" sz="900" b="0" i="0" u="none" strike="noStrike" dirty="0">
                          <a:solidFill>
                            <a:srgbClr val="000000"/>
                          </a:solidFill>
                          <a:latin typeface="+mn-lt"/>
                        </a:rPr>
                        <a:t> </a:t>
                      </a:r>
                    </a:p>
                  </a:txBody>
                  <a:tcPr marL="9525" marR="9525" marT="9525" marB="0" anchor="b">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el-GR" sz="900" b="0" i="0" u="none" strike="noStrike" dirty="0">
                          <a:solidFill>
                            <a:srgbClr val="000000"/>
                          </a:solidFill>
                          <a:latin typeface="+mn-lt"/>
                        </a:rPr>
                        <a:t> </a:t>
                      </a:r>
                    </a:p>
                  </a:txBody>
                  <a:tcPr marL="9525" marR="9525" marT="9525" marB="0" anchor="b">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80728"/>
            <a:ext cx="9906000" cy="488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344488" y="5877272"/>
            <a:ext cx="7128792" cy="400110"/>
          </a:xfrm>
          <a:prstGeom prst="rect">
            <a:avLst/>
          </a:prstGeom>
          <a:noFill/>
        </p:spPr>
        <p:txBody>
          <a:bodyPr wrap="square" rtlCol="0">
            <a:spAutoFit/>
          </a:bodyPr>
          <a:lstStyle/>
          <a:p>
            <a:r>
              <a:rPr lang="en-GB" sz="1000" b="1" dirty="0" smtClean="0"/>
              <a:t>Space Oddity....</a:t>
            </a:r>
          </a:p>
          <a:p>
            <a:r>
              <a:rPr lang="en-US" sz="1000" dirty="0" smtClean="0"/>
              <a:t>by David Bowie</a:t>
            </a:r>
            <a:endParaRPr lang="en-GB" sz="1000" dirty="0"/>
          </a:p>
        </p:txBody>
      </p:sp>
      <p:sp>
        <p:nvSpPr>
          <p:cNvPr id="6" name="TextBox 5"/>
          <p:cNvSpPr txBox="1"/>
          <p:nvPr/>
        </p:nvSpPr>
        <p:spPr>
          <a:xfrm>
            <a:off x="3368824" y="692696"/>
            <a:ext cx="6105128" cy="246221"/>
          </a:xfrm>
          <a:prstGeom prst="rect">
            <a:avLst/>
          </a:prstGeom>
          <a:noFill/>
        </p:spPr>
        <p:txBody>
          <a:bodyPr wrap="square" rtlCol="0" anchor="ctr">
            <a:spAutoFit/>
          </a:bodyPr>
          <a:lstStyle/>
          <a:p>
            <a:pPr algn="r"/>
            <a:r>
              <a:rPr lang="el-GR" sz="1000" dirty="0" smtClean="0"/>
              <a:t>Αποικίες μικροοργανισμών</a:t>
            </a:r>
            <a:endParaRPr lang="en-GB" sz="1000" dirty="0"/>
          </a:p>
        </p:txBody>
      </p:sp>
      <p:pic>
        <p:nvPicPr>
          <p:cNvPr id="7" name="Picture 6" descr="012.jpg"/>
          <p:cNvPicPr>
            <a:picLocks noChangeAspect="1"/>
          </p:cNvPicPr>
          <p:nvPr/>
        </p:nvPicPr>
        <p:blipFill>
          <a:blip r:embed="rId2" cstate="print"/>
          <a:stretch>
            <a:fillRect/>
          </a:stretch>
        </p:blipFill>
        <p:spPr>
          <a:xfrm>
            <a:off x="2908070" y="1889630"/>
            <a:ext cx="4089862" cy="30673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480" y="1196759"/>
          <a:ext cx="6786752" cy="4060449"/>
        </p:xfrm>
        <a:graphic>
          <a:graphicData uri="http://schemas.openxmlformats.org/drawingml/2006/table">
            <a:tbl>
              <a:tblPr/>
              <a:tblGrid>
                <a:gridCol w="710993"/>
                <a:gridCol w="258543"/>
                <a:gridCol w="710993"/>
                <a:gridCol w="258543"/>
                <a:gridCol w="710993"/>
                <a:gridCol w="258543"/>
                <a:gridCol w="710993"/>
                <a:gridCol w="258543"/>
                <a:gridCol w="710993"/>
                <a:gridCol w="258543"/>
                <a:gridCol w="710993"/>
                <a:gridCol w="258543"/>
                <a:gridCol w="710993"/>
                <a:gridCol w="258543"/>
              </a:tblGrid>
              <a:tr h="176935">
                <a:tc gridSpan="2">
                  <a:txBody>
                    <a:bodyPr/>
                    <a:lstStyle/>
                    <a:p>
                      <a:pPr algn="ctr" fontAlgn="b"/>
                      <a:r>
                        <a:rPr lang="el-GR" sz="1000" b="1" i="0" u="none" strike="noStrike" dirty="0" smtClean="0">
                          <a:solidFill>
                            <a:schemeClr val="bg1"/>
                          </a:solidFill>
                          <a:latin typeface="+mn-lt"/>
                        </a:rPr>
                        <a:t>ΔΕΥΤΕΡΑ</a:t>
                      </a:r>
                      <a:r>
                        <a:rPr lang="el-GR" sz="1000" b="1" i="0" u="none" strike="noStrike" dirty="0">
                          <a:solidFill>
                            <a:schemeClr val="bg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ΤΡΙΤΗ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ΤΕΤΑΡΤΗ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ΠΕΜΠΤΗ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ΠΑΡΑΣΚΕΥΗ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ΣΑΒΒΑΤΟ</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c gridSpan="2">
                  <a:txBody>
                    <a:bodyPr/>
                    <a:lstStyle/>
                    <a:p>
                      <a:pPr algn="ctr" fontAlgn="b"/>
                      <a:r>
                        <a:rPr lang="el-GR" sz="1000" b="1" i="0" u="none" strike="noStrike" dirty="0" smtClean="0">
                          <a:solidFill>
                            <a:schemeClr val="bg1"/>
                          </a:solidFill>
                          <a:latin typeface="+mn-lt"/>
                        </a:rPr>
                        <a:t>ΚΥΡΙΑΚΗ</a:t>
                      </a:r>
                      <a:endParaRPr lang="el-GR" sz="1000" b="1" i="0" u="none" strike="noStrike" dirty="0">
                        <a:solidFill>
                          <a:schemeClr val="bg1"/>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l-GR"/>
                    </a:p>
                  </a:txBody>
                  <a:tcPr/>
                </a:tc>
              </a:tr>
              <a:tr h="172398">
                <a:tc>
                  <a:txBody>
                    <a:bodyPr/>
                    <a:lstStyle/>
                    <a:p>
                      <a:pPr algn="ctr" fontAlgn="b"/>
                      <a:endParaRPr lang="el-GR" sz="500" b="1" i="0" u="none"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25</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26</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3</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900" b="1" i="0" u="none" strike="noStrike" dirty="0">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10</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r>
                        <a:rPr lang="el-GR" sz="900" b="1" i="0" u="none" strike="noStrike" dirty="0" smtClean="0">
                          <a:solidFill>
                            <a:schemeClr val="tx1"/>
                          </a:solidFill>
                          <a:latin typeface="+mn-lt"/>
                        </a:rPr>
                        <a:t>12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6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14</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15</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17</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6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endParaRPr lang="el-GR" sz="500" b="1" i="0" u="sng" strike="noStrike" dirty="0">
                        <a:solidFill>
                          <a:schemeClr val="tx1"/>
                        </a:solidFill>
                        <a:latin typeface="+mn-lt"/>
                      </a:endParaRP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sng"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sng" strike="noStrike" dirty="0">
                        <a:solidFill>
                          <a:srgbClr val="C00000"/>
                        </a:solidFill>
                        <a:latin typeface="+mn-lt"/>
                      </a:endParaRP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rgbClr val="C00000"/>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19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21</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22</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23</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24</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5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500" b="1" i="0" u="none" strike="noStrike">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7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25</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26</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7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27</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28</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29</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tx1"/>
                          </a:solidFill>
                          <a:latin typeface="+mn-lt"/>
                        </a:rPr>
                        <a:t>30</a:t>
                      </a:r>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rgbClr val="C00000"/>
                          </a:solidFill>
                          <a:latin typeface="+mn-lt"/>
                        </a:rPr>
                        <a:t>31</a:t>
                      </a:r>
                      <a:endParaRPr lang="el-GR" sz="900" b="1" i="0" u="none" strike="noStrike" dirty="0">
                        <a:solidFill>
                          <a:srgbClr val="C00000"/>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1"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860">
                <a:tc>
                  <a:txBody>
                    <a:bodyPr/>
                    <a:lstStyle/>
                    <a:p>
                      <a:pPr algn="ctr" fontAlgn="b"/>
                      <a:r>
                        <a:rPr lang="el-GR" sz="500" b="1"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2</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3</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4</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5</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6</a:t>
                      </a:r>
                      <a:r>
                        <a:rPr lang="el-GR" sz="900" b="1" i="0" u="none" strike="noStrike" dirty="0">
                          <a:solidFill>
                            <a:schemeClr val="bg1">
                              <a:lumMod val="85000"/>
                            </a:schemeClr>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700" b="1"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7</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900" b="1"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1" i="0" u="none" strike="noStrike" dirty="0" smtClean="0">
                          <a:solidFill>
                            <a:schemeClr val="bg1">
                              <a:lumMod val="85000"/>
                            </a:schemeClr>
                          </a:solidFill>
                          <a:latin typeface="+mn-lt"/>
                        </a:rPr>
                        <a:t>8</a:t>
                      </a:r>
                      <a:endParaRPr lang="el-GR" sz="900" b="1" i="0" u="none" strike="noStrike" dirty="0">
                        <a:solidFill>
                          <a:schemeClr val="bg1">
                            <a:lumMod val="85000"/>
                          </a:schemeClr>
                        </a:solidFill>
                        <a:latin typeface="+mn-lt"/>
                      </a:endParaRPr>
                    </a:p>
                  </a:txBody>
                  <a:tcPr marL="4572" marR="4572" marT="42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88">
                <a:tc>
                  <a:txBody>
                    <a:bodyPr/>
                    <a:lstStyle/>
                    <a:p>
                      <a:pPr algn="ctr" fontAlgn="b"/>
                      <a:r>
                        <a:rPr lang="el-GR" sz="500" b="0" i="0" u="none" strike="noStrike">
                          <a:solidFill>
                            <a:schemeClr val="tx1"/>
                          </a:solidFill>
                          <a:latin typeface="+mn-lt"/>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mn-lt"/>
                      </a:endParaRP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l-GR" sz="700" b="0" i="0" u="none" strike="noStrike">
                          <a:solidFill>
                            <a:schemeClr val="tx1"/>
                          </a:solidFill>
                          <a:latin typeface="+mn-lt"/>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900" b="0" i="0" u="none" strike="noStrike" dirty="0">
                        <a:solidFill>
                          <a:schemeClr val="tx1"/>
                        </a:solidFill>
                        <a:latin typeface="+mn-lt"/>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mn-lt"/>
                        </a:rPr>
                        <a:t> </a:t>
                      </a:r>
                    </a:p>
                  </a:txBody>
                  <a:tcPr marL="4572" marR="4572" marT="422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324">
                <a:tc>
                  <a:txBody>
                    <a:bodyPr/>
                    <a:lstStyle/>
                    <a:p>
                      <a:pPr algn="ctr" fontAlgn="b"/>
                      <a:r>
                        <a:rPr lang="el-GR" sz="500" b="0" i="0" u="none" strike="noStrike">
                          <a:solidFill>
                            <a:schemeClr val="tx1"/>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900" b="0" i="0" u="none" strike="noStrike">
                        <a:solidFill>
                          <a:schemeClr val="tx1"/>
                        </a:solidFill>
                        <a:latin typeface="Gill Sans Nova Cond XBd" pitchFamily="34" charset="0"/>
                      </a:endParaRP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l-GR" sz="700" b="0" i="0" u="none" strike="noStrike">
                          <a:solidFill>
                            <a:schemeClr val="tx1"/>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a:solidFill>
                            <a:schemeClr val="tx1"/>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l-GR" sz="900" b="0" i="0" u="none" strike="noStrike" dirty="0">
                        <a:solidFill>
                          <a:schemeClr val="tx1"/>
                        </a:solidFill>
                        <a:latin typeface="Gill Sans Nova Cond XBd" pitchFamily="34" charset="0"/>
                      </a:endParaRPr>
                    </a:p>
                  </a:txBody>
                  <a:tcPr marL="4572" marR="4572" marT="42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900" b="0" i="0" u="none" strike="noStrike" dirty="0">
                          <a:solidFill>
                            <a:schemeClr val="tx1"/>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a:noFill/>
                    </a:lnB>
                  </a:tcPr>
                </a:tc>
              </a:tr>
              <a:tr h="163324">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FF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a:solidFill>
                            <a:srgbClr val="000000"/>
                          </a:solidFill>
                          <a:latin typeface="Gill Sans Nova Cond XBd" pitchFamily="34" charset="0"/>
                        </a:rPr>
                        <a:t> </a:t>
                      </a:r>
                    </a:p>
                  </a:txBody>
                  <a:tcPr marL="4572" marR="4572" marT="422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l-GR" sz="700" b="0" i="0" u="none" strike="noStrike" dirty="0">
                          <a:solidFill>
                            <a:srgbClr val="FF0000"/>
                          </a:solidFill>
                          <a:latin typeface="Gill Sans Nova Cond XBd" pitchFamily="34" charset="0"/>
                        </a:rPr>
                        <a:t> </a:t>
                      </a:r>
                    </a:p>
                  </a:txBody>
                  <a:tcPr marL="4572" marR="4572" marT="42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l-GR" sz="500" b="0" i="0" u="none" strike="noStrike" dirty="0">
                          <a:solidFill>
                            <a:srgbClr val="FF0000"/>
                          </a:solidFill>
                          <a:latin typeface="Gill Sans Nova Cond XBd" pitchFamily="34" charset="0"/>
                        </a:rPr>
                        <a:t> </a:t>
                      </a:r>
                    </a:p>
                  </a:txBody>
                  <a:tcPr marL="4572" marR="4572" marT="422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617299" y="1196752"/>
          <a:ext cx="1950217" cy="4073420"/>
        </p:xfrm>
        <a:graphic>
          <a:graphicData uri="http://schemas.openxmlformats.org/drawingml/2006/table">
            <a:tbl>
              <a:tblPr/>
              <a:tblGrid>
                <a:gridCol w="1950217"/>
              </a:tblGrid>
              <a:tr h="150519">
                <a:tc>
                  <a:txBody>
                    <a:bodyPr/>
                    <a:lstStyle/>
                    <a:p>
                      <a:pPr algn="l" fontAlgn="b"/>
                      <a:r>
                        <a:rPr lang="el-GR" sz="900" b="1" i="0" u="none" strike="noStrike" dirty="0">
                          <a:solidFill>
                            <a:srgbClr val="000000"/>
                          </a:solidFill>
                          <a:latin typeface="Gill Sans Nova Light"/>
                        </a:rPr>
                        <a:t> </a:t>
                      </a:r>
                      <a:r>
                        <a:rPr lang="el-GR" sz="1000" b="1" i="0" u="none" strike="noStrike" dirty="0" smtClean="0">
                          <a:solidFill>
                            <a:srgbClr val="000000"/>
                          </a:solidFill>
                          <a:latin typeface="+mn-lt"/>
                        </a:rPr>
                        <a:t>Σημειώσεις:</a:t>
                      </a:r>
                      <a:endParaRPr lang="el-GR" sz="1000" b="1" i="0" u="none" strike="noStrike" dirty="0">
                        <a:solidFill>
                          <a:srgbClr val="000000"/>
                        </a:solidFill>
                        <a:latin typeface="+mn-lt"/>
                      </a:endParaRP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0519">
                <a:tc>
                  <a:txBody>
                    <a:bodyPr/>
                    <a:lstStyle/>
                    <a:p>
                      <a:pPr algn="l" fontAlgn="b"/>
                      <a:r>
                        <a:rPr lang="el-GR" sz="900" b="0" i="0" u="none" strike="noStrike" dirty="0">
                          <a:solidFill>
                            <a:srgbClr val="000000"/>
                          </a:solidFill>
                          <a:latin typeface="Calibri"/>
                        </a:rPr>
                        <a:t> </a:t>
                      </a:r>
                    </a:p>
                  </a:txBody>
                  <a:tcPr marL="8153" marR="8153" marT="7526"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TextBox 4"/>
          <p:cNvSpPr txBox="1"/>
          <p:nvPr/>
        </p:nvSpPr>
        <p:spPr>
          <a:xfrm>
            <a:off x="272480" y="457200"/>
            <a:ext cx="9361040" cy="461665"/>
          </a:xfrm>
          <a:prstGeom prst="rect">
            <a:avLst/>
          </a:prstGeom>
          <a:gradFill flip="none" rotWithShape="1">
            <a:gsLst>
              <a:gs pos="0">
                <a:srgbClr val="DDEBCF"/>
              </a:gs>
              <a:gs pos="50000">
                <a:srgbClr val="9CB86E"/>
              </a:gs>
              <a:gs pos="100000">
                <a:srgbClr val="156B13"/>
              </a:gs>
            </a:gsLst>
            <a:lin ang="10800000" scaled="1"/>
            <a:tileRect/>
          </a:gradFill>
          <a:ln>
            <a:noFill/>
          </a:ln>
        </p:spPr>
        <p:txBody>
          <a:bodyPr wrap="square" rtlCol="0">
            <a:spAutoFit/>
          </a:bodyPr>
          <a:lstStyle/>
          <a:p>
            <a:r>
              <a:rPr lang="el-GR" sz="2400" b="1" dirty="0" smtClean="0">
                <a:solidFill>
                  <a:schemeClr val="bg1"/>
                </a:solidFill>
                <a:ea typeface="Yu Gothic UI Semibold" pitchFamily="34" charset="-128"/>
                <a:cs typeface="Tahoma" pitchFamily="34" charset="0"/>
              </a:rPr>
              <a:t>Μάρτιος 2019</a:t>
            </a:r>
            <a:endParaRPr lang="el-GR" sz="2400" b="1" dirty="0">
              <a:solidFill>
                <a:schemeClr val="bg1"/>
              </a:solidFill>
              <a:ea typeface="Yu Gothic UI Semibold" pitchFamily="34" charset="-128"/>
              <a:cs typeface="Tahoma" pitchFamily="34" charset="0"/>
            </a:endParaRPr>
          </a:p>
        </p:txBody>
      </p:sp>
      <p:sp>
        <p:nvSpPr>
          <p:cNvPr id="6" name="TextBox 5"/>
          <p:cNvSpPr txBox="1"/>
          <p:nvPr/>
        </p:nvSpPr>
        <p:spPr>
          <a:xfrm>
            <a:off x="2144688" y="6038418"/>
            <a:ext cx="7488832" cy="553998"/>
          </a:xfrm>
          <a:prstGeom prst="rect">
            <a:avLst/>
          </a:prstGeom>
          <a:gradFill flip="none" rotWithShape="1">
            <a:gsLst>
              <a:gs pos="0">
                <a:srgbClr val="DDEBCF"/>
              </a:gs>
              <a:gs pos="50000">
                <a:srgbClr val="9CB86E"/>
              </a:gs>
              <a:gs pos="100000">
                <a:srgbClr val="156B13"/>
              </a:gs>
            </a:gsLst>
            <a:lin ang="0" scaled="1"/>
            <a:tileRect/>
          </a:gradFill>
        </p:spPr>
        <p:txBody>
          <a:bodyPr wrap="square" rtlCol="0" anchor="ctr">
            <a:spAutoFit/>
          </a:bodyPr>
          <a:lstStyle/>
          <a:p>
            <a:pPr algn="r"/>
            <a:r>
              <a:rPr lang="en-US" sz="1000" b="1" dirty="0" smtClean="0">
                <a:solidFill>
                  <a:schemeClr val="bg1"/>
                </a:solidFill>
              </a:rPr>
              <a:t>Art has a double face, of expression and illusion, just like science has a double face: the reality of error and the phantom of truth. </a:t>
            </a:r>
            <a:endParaRPr lang="el-GR" sz="1000" b="1" dirty="0" smtClean="0">
              <a:solidFill>
                <a:schemeClr val="bg1"/>
              </a:solidFill>
            </a:endParaRPr>
          </a:p>
          <a:p>
            <a:r>
              <a:rPr lang="en-US" sz="1000" b="1" i="1" dirty="0" smtClean="0">
                <a:hlinkClick r:id="rId2"/>
              </a:rPr>
              <a:t>René </a:t>
            </a:r>
            <a:r>
              <a:rPr lang="en-US" sz="1000" b="1" i="1" dirty="0" err="1" smtClean="0">
                <a:hlinkClick r:id="rId2"/>
              </a:rPr>
              <a:t>Daumal</a:t>
            </a:r>
            <a:r>
              <a:rPr lang="en-US" sz="1000" b="1" i="1" dirty="0" smtClean="0"/>
              <a:t> 'The Lie of the Truth'. (1938) translated by Phil </a:t>
            </a:r>
            <a:r>
              <a:rPr lang="en-US" sz="1000" b="1" i="1" dirty="0" err="1" smtClean="0"/>
              <a:t>Powrie</a:t>
            </a:r>
            <a:r>
              <a:rPr lang="en-US" sz="1000" b="1" i="1" dirty="0" smtClean="0"/>
              <a:t> (1989). In Carol A. Dingle, Memorable Quotations (2000), 61</a:t>
            </a:r>
            <a:endParaRPr lang="el-GR" sz="1000" b="1" i="1" dirty="0" smtClean="0"/>
          </a:p>
          <a:p>
            <a:pPr algn="r"/>
            <a:endParaRPr lang="en-GB" sz="1000" dirty="0"/>
          </a:p>
        </p:txBody>
      </p:sp>
      <p:graphicFrame>
        <p:nvGraphicFramePr>
          <p:cNvPr id="7" name="Table 6"/>
          <p:cNvGraphicFramePr>
            <a:graphicFrameLocks noGrp="1"/>
          </p:cNvGraphicFramePr>
          <p:nvPr/>
        </p:nvGraphicFramePr>
        <p:xfrm>
          <a:off x="272480" y="5373216"/>
          <a:ext cx="1244600" cy="1219200"/>
        </p:xfrm>
        <a:graphic>
          <a:graphicData uri="http://schemas.openxmlformats.org/drawingml/2006/table">
            <a:tbl>
              <a:tblPr/>
              <a:tblGrid>
                <a:gridCol w="177800"/>
                <a:gridCol w="177800"/>
                <a:gridCol w="177800"/>
                <a:gridCol w="177800"/>
                <a:gridCol w="177800"/>
                <a:gridCol w="177800"/>
                <a:gridCol w="177800"/>
              </a:tblGrid>
              <a:tr h="152400">
                <a:tc gridSpan="7">
                  <a:txBody>
                    <a:bodyPr/>
                    <a:lstStyle/>
                    <a:p>
                      <a:pPr algn="ctr" fontAlgn="b"/>
                      <a:r>
                        <a:rPr lang="el-GR" sz="900" b="1" i="0" u="none" strike="noStrike" dirty="0">
                          <a:solidFill>
                            <a:srgbClr val="000000"/>
                          </a:solidFill>
                          <a:latin typeface="+mn-lt"/>
                        </a:rPr>
                        <a:t>ΑΠΡΙΛΙΟΣ 2019</a:t>
                      </a:r>
                    </a:p>
                  </a:txBody>
                  <a:tcPr marL="9525" marR="9525" marT="9525"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2400">
                <a:tc>
                  <a:txBody>
                    <a:bodyPr/>
                    <a:lstStyle/>
                    <a:p>
                      <a:pPr algn="ctr" fontAlgn="b"/>
                      <a:r>
                        <a:rPr lang="el-GR" sz="900" b="1" i="0" u="none" strike="noStrike" dirty="0">
                          <a:solidFill>
                            <a:srgbClr val="000000"/>
                          </a:solidFill>
                          <a:latin typeface="+mn-lt"/>
                        </a:rPr>
                        <a:t>Δ</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Τ</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Π</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Σ</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el-GR" sz="900" b="1" i="0" u="none" strike="noStrike" dirty="0">
                          <a:solidFill>
                            <a:srgbClr val="000000"/>
                          </a:solidFill>
                          <a:latin typeface="+mn-lt"/>
                        </a:rPr>
                        <a:t>Κ</a:t>
                      </a:r>
                    </a:p>
                  </a:txBody>
                  <a:tcPr marL="9525" marR="9525" marT="9525" marB="0" anchor="b">
                    <a:lnL>
                      <a:noFill/>
                    </a:lnL>
                    <a:lnR>
                      <a:noFill/>
                    </a:lnR>
                    <a:lnT>
                      <a:noFill/>
                    </a:lnT>
                    <a:lnB>
                      <a:noFill/>
                    </a:lnB>
                    <a:solidFill>
                      <a:schemeClr val="bg1">
                        <a:lumMod val="85000"/>
                      </a:schemeClr>
                    </a:solidFill>
                  </a:tcPr>
                </a:tc>
              </a:tr>
              <a:tr h="152400">
                <a:tc>
                  <a:txBody>
                    <a:bodyPr/>
                    <a:lstStyle/>
                    <a:p>
                      <a:pPr algn="ctr" fontAlgn="b"/>
                      <a:r>
                        <a:rPr lang="el-GR" sz="900" b="0" i="0" u="none" strike="noStrike" dirty="0">
                          <a:solidFill>
                            <a:srgbClr val="000000"/>
                          </a:solidFill>
                          <a:latin typeface="+mn-lt"/>
                        </a:rPr>
                        <a:t>1</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4</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5</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6</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7</a:t>
                      </a:r>
                    </a:p>
                  </a:txBody>
                  <a:tcPr marL="9525" marR="9525" marT="9525" marB="0" anchor="b">
                    <a:lnL>
                      <a:noFill/>
                    </a:lnL>
                    <a:lnR>
                      <a:noFill/>
                    </a:lnR>
                    <a:lnT>
                      <a:noFill/>
                    </a:lnT>
                    <a:lnB>
                      <a:noFill/>
                    </a:lnB>
                  </a:tcPr>
                </a:tc>
              </a:tr>
              <a:tr h="152400">
                <a:tc>
                  <a:txBody>
                    <a:bodyPr/>
                    <a:lstStyle/>
                    <a:p>
                      <a:pPr algn="ctr" fontAlgn="b"/>
                      <a:r>
                        <a:rPr lang="el-GR" sz="900" b="0" i="0" u="none" strike="noStrike" dirty="0">
                          <a:solidFill>
                            <a:srgbClr val="000000"/>
                          </a:solidFill>
                          <a:latin typeface="+mn-lt"/>
                        </a:rPr>
                        <a:t>8</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9</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11</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13</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14</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15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18</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19</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20</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21</a:t>
                      </a:r>
                    </a:p>
                  </a:txBody>
                  <a:tcPr marL="9525" marR="9525" marT="9525" marB="0" anchor="b">
                    <a:lnL>
                      <a:noFill/>
                    </a:lnL>
                    <a:lnR>
                      <a:noFill/>
                    </a:lnR>
                    <a:lnT>
                      <a:noFill/>
                    </a:lnT>
                    <a:lnB>
                      <a:noFill/>
                    </a:lnB>
                  </a:tcPr>
                </a:tc>
              </a:tr>
              <a:tr h="152400">
                <a:tc>
                  <a:txBody>
                    <a:bodyPr/>
                    <a:lstStyle/>
                    <a:p>
                      <a:pPr algn="ctr" fontAlgn="b"/>
                      <a:r>
                        <a:rPr lang="el-GR" sz="900" b="0" i="0" u="none" strike="noStrike">
                          <a:solidFill>
                            <a:srgbClr val="000000"/>
                          </a:solidFill>
                          <a:latin typeface="+mn-lt"/>
                        </a:rPr>
                        <a:t>22</a:t>
                      </a:r>
                    </a:p>
                  </a:txBody>
                  <a:tcPr marL="9525" marR="9525" marT="9525" marB="0" anchor="b">
                    <a:lnL>
                      <a:noFill/>
                    </a:lnL>
                    <a:lnR>
                      <a:noFill/>
                    </a:lnR>
                    <a:lnT>
                      <a:noFill/>
                    </a:lnT>
                    <a:lnB>
                      <a:noFill/>
                    </a:lnB>
                  </a:tcPr>
                </a:tc>
                <a:tc>
                  <a:txBody>
                    <a:bodyPr/>
                    <a:lstStyle/>
                    <a:p>
                      <a:pPr algn="ctr" fontAlgn="b"/>
                      <a:r>
                        <a:rPr lang="el-GR" sz="900" b="0" i="0" u="none" strike="noStrike">
                          <a:solidFill>
                            <a:srgbClr val="000000"/>
                          </a:solidFill>
                          <a:latin typeface="+mn-lt"/>
                        </a:rPr>
                        <a:t>23</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24</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25</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C00000"/>
                          </a:solidFill>
                          <a:latin typeface="+mn-lt"/>
                        </a:rPr>
                        <a:t>26</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C00000"/>
                          </a:solidFill>
                          <a:latin typeface="+mn-lt"/>
                        </a:rPr>
                        <a:t>27</a:t>
                      </a:r>
                    </a:p>
                  </a:txBody>
                  <a:tcPr marL="9525" marR="9525" marT="9525" marB="0" anchor="b">
                    <a:lnL>
                      <a:noFill/>
                    </a:lnL>
                    <a:lnR>
                      <a:noFill/>
                    </a:lnR>
                    <a:lnT>
                      <a:noFill/>
                    </a:lnT>
                    <a:lnB>
                      <a:noFill/>
                    </a:lnB>
                  </a:tcPr>
                </a:tc>
                <a:tc>
                  <a:txBody>
                    <a:bodyPr/>
                    <a:lstStyle/>
                    <a:p>
                      <a:pPr algn="ctr" fontAlgn="b"/>
                      <a:r>
                        <a:rPr lang="el-GR" sz="900" b="0" i="0" u="none" strike="noStrike" dirty="0">
                          <a:solidFill>
                            <a:srgbClr val="C00000"/>
                          </a:solidFill>
                          <a:latin typeface="+mn-lt"/>
                        </a:rPr>
                        <a:t>28</a:t>
                      </a:r>
                    </a:p>
                  </a:txBody>
                  <a:tcPr marL="9525" marR="9525" marT="9525" marB="0" anchor="b">
                    <a:lnL>
                      <a:noFill/>
                    </a:lnL>
                    <a:lnR>
                      <a:noFill/>
                    </a:lnR>
                    <a:lnT>
                      <a:noFill/>
                    </a:lnT>
                    <a:lnB>
                      <a:noFill/>
                    </a:lnB>
                  </a:tcPr>
                </a:tc>
              </a:tr>
              <a:tr h="152400">
                <a:tc>
                  <a:txBody>
                    <a:bodyPr/>
                    <a:lstStyle/>
                    <a:p>
                      <a:pPr algn="ctr" fontAlgn="b"/>
                      <a:r>
                        <a:rPr lang="el-GR" sz="900" b="0" i="0" u="none" strike="noStrike" dirty="0" smtClean="0">
                          <a:solidFill>
                            <a:srgbClr val="C00000"/>
                          </a:solidFill>
                          <a:latin typeface="+mn-lt"/>
                        </a:rPr>
                        <a:t>29</a:t>
                      </a:r>
                      <a:endParaRPr lang="el-GR" sz="900" b="0" i="0" u="none" strike="noStrike" dirty="0">
                        <a:solidFill>
                          <a:srgbClr val="C00000"/>
                        </a:solidFill>
                        <a:latin typeface="+mn-lt"/>
                      </a:endParaRPr>
                    </a:p>
                  </a:txBody>
                  <a:tcPr marL="9525" marR="9525" marT="9525" marB="0" anchor="b">
                    <a:lnL>
                      <a:noFill/>
                    </a:lnL>
                    <a:lnR>
                      <a:noFill/>
                    </a:lnR>
                    <a:lnT>
                      <a:noFill/>
                    </a:lnT>
                    <a:lnB>
                      <a:noFill/>
                    </a:lnB>
                  </a:tcPr>
                </a:tc>
                <a:tc>
                  <a:txBody>
                    <a:bodyPr/>
                    <a:lstStyle/>
                    <a:p>
                      <a:pPr algn="ctr" fontAlgn="b"/>
                      <a:r>
                        <a:rPr lang="el-GR" sz="900" b="0" i="0" u="none" strike="noStrike" dirty="0">
                          <a:solidFill>
                            <a:srgbClr val="000000"/>
                          </a:solidFill>
                          <a:latin typeface="+mn-lt"/>
                        </a:rPr>
                        <a:t>30</a:t>
                      </a: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r h="152400">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l-GR" sz="9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TotalTime>
  <Words>1860</Words>
  <Application>Microsoft Office PowerPoint</Application>
  <PresentationFormat>A4 Paper (210x297 mm)</PresentationFormat>
  <Paragraphs>3980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gotsis</cp:lastModifiedBy>
  <cp:revision>210</cp:revision>
  <dcterms:created xsi:type="dcterms:W3CDTF">2018-12-15T16:48:44Z</dcterms:created>
  <dcterms:modified xsi:type="dcterms:W3CDTF">2019-01-11T11:09:30Z</dcterms:modified>
</cp:coreProperties>
</file>