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423" r:id="rId3"/>
    <p:sldId id="421" r:id="rId4"/>
    <p:sldId id="467" r:id="rId5"/>
    <p:sldId id="465" r:id="rId6"/>
    <p:sldId id="450" r:id="rId7"/>
    <p:sldId id="433" r:id="rId8"/>
    <p:sldId id="462" r:id="rId9"/>
    <p:sldId id="464" r:id="rId10"/>
    <p:sldId id="444" r:id="rId11"/>
    <p:sldId id="457" r:id="rId12"/>
    <p:sldId id="448" r:id="rId13"/>
    <p:sldId id="449" r:id="rId14"/>
    <p:sldId id="425" r:id="rId15"/>
    <p:sldId id="432" r:id="rId16"/>
    <p:sldId id="428" r:id="rId17"/>
    <p:sldId id="436" r:id="rId18"/>
    <p:sldId id="455" r:id="rId19"/>
    <p:sldId id="456" r:id="rId20"/>
    <p:sldId id="429" r:id="rId21"/>
    <p:sldId id="437" r:id="rId22"/>
    <p:sldId id="461" r:id="rId23"/>
    <p:sldId id="438" r:id="rId24"/>
    <p:sldId id="313" r:id="rId2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9966"/>
    <a:srgbClr val="339933"/>
    <a:srgbClr val="E8F0F8"/>
    <a:srgbClr val="F6F9FC"/>
    <a:srgbClr val="E9EFF7"/>
    <a:srgbClr val="0000FF"/>
    <a:srgbClr val="FFDC6D"/>
    <a:srgbClr val="FFCB25"/>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B6A4D8-3519-4238-BD87-AD9F66009AE8}" v="1" dt="2022-05-27T07:09:58.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6357" autoAdjust="0"/>
  </p:normalViewPr>
  <p:slideViewPr>
    <p:cSldViewPr>
      <p:cViewPr varScale="1">
        <p:scale>
          <a:sx n="71" d="100"/>
          <a:sy n="71" d="100"/>
        </p:scale>
        <p:origin x="117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a Kolokotsa" userId="d9c1d07a635eff2c" providerId="LiveId" clId="{A0B6A4D8-3519-4238-BD87-AD9F66009AE8}"/>
    <pc:docChg chg="undo redo custSel addSld delSld modSld">
      <pc:chgData name="Denia Kolokotsa" userId="d9c1d07a635eff2c" providerId="LiveId" clId="{A0B6A4D8-3519-4238-BD87-AD9F66009AE8}" dt="2022-05-27T07:10:00.303" v="49" actId="1076"/>
      <pc:docMkLst>
        <pc:docMk/>
      </pc:docMkLst>
      <pc:sldChg chg="modSp mod">
        <pc:chgData name="Denia Kolokotsa" userId="d9c1d07a635eff2c" providerId="LiveId" clId="{A0B6A4D8-3519-4238-BD87-AD9F66009AE8}" dt="2022-05-27T07:09:58.163" v="48" actId="27636"/>
        <pc:sldMkLst>
          <pc:docMk/>
          <pc:sldMk cId="260748535" sldId="313"/>
        </pc:sldMkLst>
        <pc:spChg chg="mod">
          <ac:chgData name="Denia Kolokotsa" userId="d9c1d07a635eff2c" providerId="LiveId" clId="{A0B6A4D8-3519-4238-BD87-AD9F66009AE8}" dt="2022-05-27T07:09:58.163" v="48" actId="27636"/>
          <ac:spMkLst>
            <pc:docMk/>
            <pc:sldMk cId="260748535" sldId="313"/>
            <ac:spMk id="17" creationId="{00000000-0000-0000-0000-000000000000}"/>
          </ac:spMkLst>
        </pc:spChg>
      </pc:sldChg>
      <pc:sldChg chg="modSp mod">
        <pc:chgData name="Denia Kolokotsa" userId="d9c1d07a635eff2c" providerId="LiveId" clId="{A0B6A4D8-3519-4238-BD87-AD9F66009AE8}" dt="2022-02-17T06:55:32.016" v="1" actId="20577"/>
        <pc:sldMkLst>
          <pc:docMk/>
          <pc:sldMk cId="2757734958" sldId="421"/>
        </pc:sldMkLst>
        <pc:spChg chg="mod">
          <ac:chgData name="Denia Kolokotsa" userId="d9c1d07a635eff2c" providerId="LiveId" clId="{A0B6A4D8-3519-4238-BD87-AD9F66009AE8}" dt="2022-02-17T06:55:32.016" v="1" actId="20577"/>
          <ac:spMkLst>
            <pc:docMk/>
            <pc:sldMk cId="2757734958" sldId="421"/>
            <ac:spMk id="22" creationId="{ABDE8ADA-9DAF-49EC-B798-E4646687E7EB}"/>
          </ac:spMkLst>
        </pc:spChg>
      </pc:sldChg>
      <pc:sldChg chg="addSp modSp mod">
        <pc:chgData name="Denia Kolokotsa" userId="d9c1d07a635eff2c" providerId="LiveId" clId="{A0B6A4D8-3519-4238-BD87-AD9F66009AE8}" dt="2022-05-27T07:10:00.303" v="49" actId="1076"/>
        <pc:sldMkLst>
          <pc:docMk/>
          <pc:sldMk cId="0" sldId="448"/>
        </pc:sldMkLst>
        <pc:spChg chg="mod">
          <ac:chgData name="Denia Kolokotsa" userId="d9c1d07a635eff2c" providerId="LiveId" clId="{A0B6A4D8-3519-4238-BD87-AD9F66009AE8}" dt="2022-05-27T07:09:54.002" v="46" actId="1076"/>
          <ac:spMkLst>
            <pc:docMk/>
            <pc:sldMk cId="0" sldId="448"/>
            <ac:spMk id="8" creationId="{00000000-0000-0000-0000-000000000000}"/>
          </ac:spMkLst>
        </pc:spChg>
        <pc:spChg chg="add mod">
          <ac:chgData name="Denia Kolokotsa" userId="d9c1d07a635eff2c" providerId="LiveId" clId="{A0B6A4D8-3519-4238-BD87-AD9F66009AE8}" dt="2022-05-27T07:09:58.135" v="47" actId="571"/>
          <ac:spMkLst>
            <pc:docMk/>
            <pc:sldMk cId="0" sldId="448"/>
            <ac:spMk id="33" creationId="{929434D8-F1B6-5EE5-F189-5007031DBDF6}"/>
          </ac:spMkLst>
        </pc:spChg>
        <pc:grpChg chg="add mod">
          <ac:chgData name="Denia Kolokotsa" userId="d9c1d07a635eff2c" providerId="LiveId" clId="{A0B6A4D8-3519-4238-BD87-AD9F66009AE8}" dt="2022-05-27T07:10:00.303" v="49" actId="1076"/>
          <ac:grpSpMkLst>
            <pc:docMk/>
            <pc:sldMk cId="0" sldId="448"/>
            <ac:grpSpMk id="34" creationId="{8E56772E-FD4A-1EC3-EEAD-52DB0B6CDB9B}"/>
          </ac:grpSpMkLst>
        </pc:grpChg>
        <pc:picChg chg="mod">
          <ac:chgData name="Denia Kolokotsa" userId="d9c1d07a635eff2c" providerId="LiveId" clId="{A0B6A4D8-3519-4238-BD87-AD9F66009AE8}" dt="2022-05-27T07:09:58.135" v="47" actId="571"/>
          <ac:picMkLst>
            <pc:docMk/>
            <pc:sldMk cId="0" sldId="448"/>
            <ac:picMk id="36" creationId="{0A5065FD-E8D9-078A-6FE9-94F8A7ABB41F}"/>
          </ac:picMkLst>
        </pc:picChg>
        <pc:picChg chg="mod">
          <ac:chgData name="Denia Kolokotsa" userId="d9c1d07a635eff2c" providerId="LiveId" clId="{A0B6A4D8-3519-4238-BD87-AD9F66009AE8}" dt="2022-05-27T07:09:58.135" v="47" actId="571"/>
          <ac:picMkLst>
            <pc:docMk/>
            <pc:sldMk cId="0" sldId="448"/>
            <ac:picMk id="37" creationId="{35B9AD04-4836-20FD-9BAD-13E744A1C3E7}"/>
          </ac:picMkLst>
        </pc:picChg>
      </pc:sldChg>
      <pc:sldChg chg="modSp new del mod">
        <pc:chgData name="Denia Kolokotsa" userId="d9c1d07a635eff2c" providerId="LiveId" clId="{A0B6A4D8-3519-4238-BD87-AD9F66009AE8}" dt="2022-02-17T07:02:40.469" v="45" actId="47"/>
        <pc:sldMkLst>
          <pc:docMk/>
          <pc:sldMk cId="1190445970" sldId="466"/>
        </pc:sldMkLst>
        <pc:spChg chg="mod">
          <ac:chgData name="Denia Kolokotsa" userId="d9c1d07a635eff2c" providerId="LiveId" clId="{A0B6A4D8-3519-4238-BD87-AD9F66009AE8}" dt="2022-02-17T07:01:05.087" v="22" actId="20577"/>
          <ac:spMkLst>
            <pc:docMk/>
            <pc:sldMk cId="1190445970" sldId="466"/>
            <ac:spMk id="2" creationId="{115C0445-6EBE-499A-A130-F60B7A3D1FA0}"/>
          </ac:spMkLst>
        </pc:spChg>
        <pc:spChg chg="mod">
          <ac:chgData name="Denia Kolokotsa" userId="d9c1d07a635eff2c" providerId="LiveId" clId="{A0B6A4D8-3519-4238-BD87-AD9F66009AE8}" dt="2022-02-17T07:00:50.542" v="4" actId="27636"/>
          <ac:spMkLst>
            <pc:docMk/>
            <pc:sldMk cId="1190445970" sldId="466"/>
            <ac:spMk id="3" creationId="{CB0F049C-D02D-4E43-AE75-0811C1455723}"/>
          </ac:spMkLst>
        </pc:spChg>
      </pc:sldChg>
      <pc:sldChg chg="addSp delSp modSp add mod chgLayout">
        <pc:chgData name="Denia Kolokotsa" userId="d9c1d07a635eff2c" providerId="LiveId" clId="{A0B6A4D8-3519-4238-BD87-AD9F66009AE8}" dt="2022-02-17T07:02:36.070" v="44" actId="14100"/>
        <pc:sldMkLst>
          <pc:docMk/>
          <pc:sldMk cId="1022974412" sldId="467"/>
        </pc:sldMkLst>
        <pc:spChg chg="del">
          <ac:chgData name="Denia Kolokotsa" userId="d9c1d07a635eff2c" providerId="LiveId" clId="{A0B6A4D8-3519-4238-BD87-AD9F66009AE8}" dt="2022-02-17T07:01:23.930" v="26" actId="478"/>
          <ac:spMkLst>
            <pc:docMk/>
            <pc:sldMk cId="1022974412" sldId="467"/>
            <ac:spMk id="2" creationId="{1A3AE23D-F579-44D4-B5A2-4E0B27CA5F78}"/>
          </ac:spMkLst>
        </pc:spChg>
        <pc:spChg chg="add del mod ord">
          <ac:chgData name="Denia Kolokotsa" userId="d9c1d07a635eff2c" providerId="LiveId" clId="{A0B6A4D8-3519-4238-BD87-AD9F66009AE8}" dt="2022-02-17T07:02:28.143" v="39" actId="478"/>
          <ac:spMkLst>
            <pc:docMk/>
            <pc:sldMk cId="1022974412" sldId="467"/>
            <ac:spMk id="3" creationId="{278480FF-59FC-49CD-BEFA-D1053F329737}"/>
          </ac:spMkLst>
        </pc:spChg>
        <pc:spChg chg="add mod ord">
          <ac:chgData name="Denia Kolokotsa" userId="d9c1d07a635eff2c" providerId="LiveId" clId="{A0B6A4D8-3519-4238-BD87-AD9F66009AE8}" dt="2022-02-17T07:02:36.070" v="44" actId="14100"/>
          <ac:spMkLst>
            <pc:docMk/>
            <pc:sldMk cId="1022974412" sldId="467"/>
            <ac:spMk id="5" creationId="{56133DC9-2BC9-467B-91EA-87B5AE38E67C}"/>
          </ac:spMkLst>
        </pc:spChg>
        <pc:spChg chg="del mod">
          <ac:chgData name="Denia Kolokotsa" userId="d9c1d07a635eff2c" providerId="LiveId" clId="{A0B6A4D8-3519-4238-BD87-AD9F66009AE8}" dt="2022-02-17T07:02:06.261" v="37" actId="478"/>
          <ac:spMkLst>
            <pc:docMk/>
            <pc:sldMk cId="1022974412" sldId="467"/>
            <ac:spMk id="6" creationId="{5E8E1751-3AD1-47E2-8105-E9E9FDF885C6}"/>
          </ac:spMkLst>
        </pc:spChg>
        <pc:spChg chg="del mod">
          <ac:chgData name="Denia Kolokotsa" userId="d9c1d07a635eff2c" providerId="LiveId" clId="{A0B6A4D8-3519-4238-BD87-AD9F66009AE8}" dt="2022-02-17T07:01:34.694" v="30" actId="478"/>
          <ac:spMkLst>
            <pc:docMk/>
            <pc:sldMk cId="1022974412" sldId="467"/>
            <ac:spMk id="21" creationId="{F57F2325-2186-4C39-9B41-C11A7D1AD241}"/>
          </ac:spMkLst>
        </pc:spChg>
        <pc:spChg chg="del">
          <ac:chgData name="Denia Kolokotsa" userId="d9c1d07a635eff2c" providerId="LiveId" clId="{A0B6A4D8-3519-4238-BD87-AD9F66009AE8}" dt="2022-02-17T07:01:29.006" v="28" actId="478"/>
          <ac:spMkLst>
            <pc:docMk/>
            <pc:sldMk cId="1022974412" sldId="467"/>
            <ac:spMk id="22" creationId="{ABDE8ADA-9DAF-49EC-B798-E4646687E7EB}"/>
          </ac:spMkLst>
        </pc:spChg>
        <pc:picChg chg="del">
          <ac:chgData name="Denia Kolokotsa" userId="d9c1d07a635eff2c" providerId="LiveId" clId="{A0B6A4D8-3519-4238-BD87-AD9F66009AE8}" dt="2022-02-17T07:01:18.630" v="24" actId="478"/>
          <ac:picMkLst>
            <pc:docMk/>
            <pc:sldMk cId="1022974412" sldId="467"/>
            <ac:picMk id="4" creationId="{C5A005A8-A84A-4AA9-AF5C-4D2F05A90664}"/>
          </ac:picMkLst>
        </pc:picChg>
        <pc:picChg chg="del">
          <ac:chgData name="Denia Kolokotsa" userId="d9c1d07a635eff2c" providerId="LiveId" clId="{A0B6A4D8-3519-4238-BD87-AD9F66009AE8}" dt="2022-02-17T07:01:25.720" v="27" actId="478"/>
          <ac:picMkLst>
            <pc:docMk/>
            <pc:sldMk cId="1022974412" sldId="467"/>
            <ac:picMk id="7" creationId="{ABB81098-D815-43F6-AA93-AB47C8E4659D}"/>
          </ac:picMkLst>
        </pc:picChg>
        <pc:picChg chg="del">
          <ac:chgData name="Denia Kolokotsa" userId="d9c1d07a635eff2c" providerId="LiveId" clId="{A0B6A4D8-3519-4238-BD87-AD9F66009AE8}" dt="2022-02-17T07:01:20.675" v="25" actId="478"/>
          <ac:picMkLst>
            <pc:docMk/>
            <pc:sldMk cId="1022974412" sldId="467"/>
            <ac:picMk id="12" creationId="{0B6F4429-8FB7-4830-8AE9-02FE2EAF30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8F5324-5D35-4E78-9709-603838214B6B}" type="datetimeFigureOut">
              <a:rPr lang="el-GR" smtClean="0"/>
              <a:pPr/>
              <a:t>27/5/2022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06758E-374B-4A88-B8B6-0CB8F011B887}" type="slidenum">
              <a:rPr lang="el-GR" smtClean="0"/>
              <a:pPr/>
              <a:t>‹#›</a:t>
            </a:fld>
            <a:endParaRPr lang="el-GR"/>
          </a:p>
        </p:txBody>
      </p:sp>
    </p:spTree>
    <p:extLst>
      <p:ext uri="{BB962C8B-B14F-4D97-AF65-F5344CB8AC3E}">
        <p14:creationId xmlns:p14="http://schemas.microsoft.com/office/powerpoint/2010/main" val="3602742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9F440-6509-4587-8E6E-BC97FBE8EA0E}" type="slidenum">
              <a:rPr lang="el-GR"/>
              <a:pPr/>
              <a:t>1</a:t>
            </a:fld>
            <a:endParaRPr lang="el-GR" dirty="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l-GR" dirty="0"/>
          </a:p>
        </p:txBody>
      </p:sp>
    </p:spTree>
    <p:extLst>
      <p:ext uri="{BB962C8B-B14F-4D97-AF65-F5344CB8AC3E}">
        <p14:creationId xmlns:p14="http://schemas.microsoft.com/office/powerpoint/2010/main" val="372435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F440-6509-4587-8E6E-BC97FBE8EA0E}" type="slidenum">
              <a:rPr kumimoji="0" lang="el-G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l-GR" dirty="0"/>
          </a:p>
        </p:txBody>
      </p:sp>
    </p:spTree>
    <p:extLst>
      <p:ext uri="{BB962C8B-B14F-4D97-AF65-F5344CB8AC3E}">
        <p14:creationId xmlns:p14="http://schemas.microsoft.com/office/powerpoint/2010/main" val="682833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892980C-ADF6-415C-B3BB-6E923B03372F}" type="datetimeFigureOut">
              <a:rPr lang="el-GR" smtClean="0"/>
              <a:pPr/>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892980C-ADF6-415C-B3BB-6E923B03372F}" type="datetimeFigureOut">
              <a:rPr lang="el-GR" smtClean="0"/>
              <a:pPr/>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892980C-ADF6-415C-B3BB-6E923B03372F}" type="datetimeFigureOut">
              <a:rPr lang="el-GR" smtClean="0"/>
              <a:pPr/>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892980C-ADF6-415C-B3BB-6E923B03372F}" type="datetimeFigureOut">
              <a:rPr lang="el-GR" smtClean="0"/>
              <a:pPr/>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2980C-ADF6-415C-B3BB-6E923B03372F}" type="datetimeFigureOut">
              <a:rPr lang="el-GR" smtClean="0"/>
              <a:pPr/>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892980C-ADF6-415C-B3BB-6E923B03372F}" type="datetimeFigureOut">
              <a:rPr lang="el-GR" smtClean="0"/>
              <a:pPr/>
              <a:t>27/5/2022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892980C-ADF6-415C-B3BB-6E923B03372F}" type="datetimeFigureOut">
              <a:rPr lang="el-GR" smtClean="0"/>
              <a:pPr/>
              <a:t>27/5/2022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892980C-ADF6-415C-B3BB-6E923B03372F}" type="datetimeFigureOut">
              <a:rPr lang="el-GR" smtClean="0"/>
              <a:pPr/>
              <a:t>27/5/2022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2980C-ADF6-415C-B3BB-6E923B03372F}" type="datetimeFigureOut">
              <a:rPr lang="el-GR" smtClean="0"/>
              <a:pPr/>
              <a:t>27/5/2022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2980C-ADF6-415C-B3BB-6E923B03372F}" type="datetimeFigureOut">
              <a:rPr lang="el-GR" smtClean="0"/>
              <a:pPr/>
              <a:t>27/5/2022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2980C-ADF6-415C-B3BB-6E923B03372F}" type="datetimeFigureOut">
              <a:rPr lang="el-GR" smtClean="0"/>
              <a:pPr/>
              <a:t>27/5/2022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6548D21-B9EF-4802-AC15-14F35EB1A50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2980C-ADF6-415C-B3BB-6E923B03372F}" type="datetimeFigureOut">
              <a:rPr lang="el-GR" smtClean="0"/>
              <a:pPr/>
              <a:t>27/5/2022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48D21-B9EF-4802-AC15-14F35EB1A50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jpeg"/></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99.png"/><Relationship Id="rId3" Type="http://schemas.openxmlformats.org/officeDocument/2006/relationships/image" Target="../media/image92.png"/><Relationship Id="rId7" Type="http://schemas.openxmlformats.org/officeDocument/2006/relationships/image" Target="../media/image95.jpeg"/><Relationship Id="rId12" Type="http://schemas.openxmlformats.org/officeDocument/2006/relationships/image" Target="../media/image98.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oleObject" Target="../embeddings/oleObject1.bin"/><Relationship Id="rId5" Type="http://schemas.openxmlformats.org/officeDocument/2006/relationships/image" Target="../media/image8.png"/><Relationship Id="rId10" Type="http://schemas.openxmlformats.org/officeDocument/2006/relationships/image" Target="../media/image97.jpeg"/><Relationship Id="rId4" Type="http://schemas.openxmlformats.org/officeDocument/2006/relationships/image" Target="../media/image93.jpeg"/><Relationship Id="rId9" Type="http://schemas.openxmlformats.org/officeDocument/2006/relationships/image" Target="http://www.remel.com/images/catalog/75.jpg" TargetMode="External"/><Relationship Id="rId14" Type="http://schemas.openxmlformats.org/officeDocument/2006/relationships/image" Target="../media/image100.jpe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10" Type="http://schemas.openxmlformats.org/officeDocument/2006/relationships/image" Target="../media/image108.jpeg"/><Relationship Id="rId4" Type="http://schemas.openxmlformats.org/officeDocument/2006/relationships/image" Target="../media/image10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21.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image" Target="../media/image112.jpe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19.jpeg"/><Relationship Id="rId5" Type="http://schemas.openxmlformats.org/officeDocument/2006/relationships/image" Target="../media/image114.jpeg"/><Relationship Id="rId10" Type="http://schemas.openxmlformats.org/officeDocument/2006/relationships/image" Target="../media/image118.jpeg"/><Relationship Id="rId4" Type="http://schemas.openxmlformats.org/officeDocument/2006/relationships/image" Target="../media/image113.jpeg"/><Relationship Id="rId9" Type="http://schemas.openxmlformats.org/officeDocument/2006/relationships/image" Target="../media/image117.jpeg"/></Relationships>
</file>

<file path=ppt/slides/_rels/slide2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jpg"/><Relationship Id="rId4" Type="http://schemas.openxmlformats.org/officeDocument/2006/relationships/image" Target="../media/image123.png"/><Relationship Id="rId9" Type="http://schemas.openxmlformats.org/officeDocument/2006/relationships/image" Target="../media/image12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22.jpeg"/><Relationship Id="rId18" Type="http://schemas.openxmlformats.org/officeDocument/2006/relationships/image" Target="../media/image27.jpeg"/><Relationship Id="rId26" Type="http://schemas.openxmlformats.org/officeDocument/2006/relationships/image" Target="../media/image35.jpeg"/><Relationship Id="rId39" Type="http://schemas.openxmlformats.org/officeDocument/2006/relationships/image" Target="../media/image48.jpeg"/><Relationship Id="rId21" Type="http://schemas.openxmlformats.org/officeDocument/2006/relationships/image" Target="../media/image30.jpeg"/><Relationship Id="rId34" Type="http://schemas.openxmlformats.org/officeDocument/2006/relationships/image" Target="../media/image43.jpeg"/><Relationship Id="rId42" Type="http://schemas.openxmlformats.org/officeDocument/2006/relationships/image" Target="../media/image51.jpeg"/><Relationship Id="rId7" Type="http://schemas.openxmlformats.org/officeDocument/2006/relationships/image" Target="../media/image16.jpeg"/><Relationship Id="rId2" Type="http://schemas.openxmlformats.org/officeDocument/2006/relationships/image" Target="../media/image8.png"/><Relationship Id="rId16" Type="http://schemas.openxmlformats.org/officeDocument/2006/relationships/image" Target="../media/image25.jpeg"/><Relationship Id="rId29"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jpeg"/><Relationship Id="rId32" Type="http://schemas.openxmlformats.org/officeDocument/2006/relationships/image" Target="../media/image41.jpeg"/><Relationship Id="rId37" Type="http://schemas.openxmlformats.org/officeDocument/2006/relationships/image" Target="../media/image46.jpeg"/><Relationship Id="rId40" Type="http://schemas.openxmlformats.org/officeDocument/2006/relationships/image" Target="../media/image49.jpeg"/><Relationship Id="rId45" Type="http://schemas.openxmlformats.org/officeDocument/2006/relationships/image" Target="../media/image54.jpeg"/><Relationship Id="rId5" Type="http://schemas.openxmlformats.org/officeDocument/2006/relationships/image" Target="../media/image14.jpeg"/><Relationship Id="rId15" Type="http://schemas.openxmlformats.org/officeDocument/2006/relationships/image" Target="../media/image24.png"/><Relationship Id="rId23" Type="http://schemas.openxmlformats.org/officeDocument/2006/relationships/image" Target="../media/image32.jpeg"/><Relationship Id="rId28" Type="http://schemas.openxmlformats.org/officeDocument/2006/relationships/image" Target="../media/image37.jpeg"/><Relationship Id="rId36" Type="http://schemas.openxmlformats.org/officeDocument/2006/relationships/image" Target="../media/image45.jpeg"/><Relationship Id="rId10" Type="http://schemas.openxmlformats.org/officeDocument/2006/relationships/image" Target="../media/image19.jpeg"/><Relationship Id="rId19" Type="http://schemas.openxmlformats.org/officeDocument/2006/relationships/image" Target="../media/image28.jpg"/><Relationship Id="rId31" Type="http://schemas.openxmlformats.org/officeDocument/2006/relationships/image" Target="../media/image40.jpeg"/><Relationship Id="rId44" Type="http://schemas.openxmlformats.org/officeDocument/2006/relationships/image" Target="../media/image53.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jpeg"/><Relationship Id="rId43" Type="http://schemas.openxmlformats.org/officeDocument/2006/relationships/image" Target="../media/image52.jpeg"/><Relationship Id="rId8" Type="http://schemas.openxmlformats.org/officeDocument/2006/relationships/image" Target="../media/image17.jpeg"/><Relationship Id="rId3" Type="http://schemas.openxmlformats.org/officeDocument/2006/relationships/image" Target="../media/image12.png"/><Relationship Id="rId12" Type="http://schemas.openxmlformats.org/officeDocument/2006/relationships/image" Target="../media/image21.jpeg"/><Relationship Id="rId17" Type="http://schemas.openxmlformats.org/officeDocument/2006/relationships/image" Target="../media/image26.png"/><Relationship Id="rId25" Type="http://schemas.openxmlformats.org/officeDocument/2006/relationships/image" Target="../media/image34.jpeg"/><Relationship Id="rId33" Type="http://schemas.openxmlformats.org/officeDocument/2006/relationships/image" Target="../media/image42.jpeg"/><Relationship Id="rId38" Type="http://schemas.openxmlformats.org/officeDocument/2006/relationships/image" Target="../media/image47.jpeg"/><Relationship Id="rId46" Type="http://schemas.openxmlformats.org/officeDocument/2006/relationships/image" Target="../media/image55.png"/><Relationship Id="rId20" Type="http://schemas.openxmlformats.org/officeDocument/2006/relationships/image" Target="../media/image29.jpeg"/><Relationship Id="rId41"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1254687" y="275163"/>
            <a:ext cx="7637793" cy="14256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TextBox 2"/>
          <p:cNvSpPr txBox="1"/>
          <p:nvPr/>
        </p:nvSpPr>
        <p:spPr>
          <a:xfrm>
            <a:off x="2681229" y="646348"/>
            <a:ext cx="5063694" cy="769441"/>
          </a:xfrm>
          <a:prstGeom prst="rect">
            <a:avLst/>
          </a:prstGeom>
          <a:noFill/>
        </p:spPr>
        <p:txBody>
          <a:bodyPr wrap="none" rtlCol="0">
            <a:spAutoFit/>
          </a:bodyPr>
          <a:lstStyle/>
          <a:p>
            <a:r>
              <a:rPr lang="el-GR" sz="4400" b="1" dirty="0">
                <a:solidFill>
                  <a:schemeClr val="tx2">
                    <a:lumMod val="75000"/>
                  </a:schemeClr>
                </a:solidFill>
                <a:cs typeface="Arial" pitchFamily="34" charset="0"/>
              </a:rPr>
              <a:t>Πολυτεχνείο Κρήτης </a:t>
            </a:r>
          </a:p>
        </p:txBody>
      </p:sp>
      <p:sp>
        <p:nvSpPr>
          <p:cNvPr id="4" name="TextBox 3"/>
          <p:cNvSpPr txBox="1"/>
          <p:nvPr/>
        </p:nvSpPr>
        <p:spPr>
          <a:xfrm>
            <a:off x="225080" y="1988840"/>
            <a:ext cx="6939208" cy="1815882"/>
          </a:xfrm>
          <a:prstGeom prst="rect">
            <a:avLst/>
          </a:prstGeom>
          <a:noFill/>
        </p:spPr>
        <p:txBody>
          <a:bodyPr wrap="square" rtlCol="0">
            <a:spAutoFit/>
          </a:bodyPr>
          <a:lstStyle/>
          <a:p>
            <a:pPr algn="ctr"/>
            <a:r>
              <a:rPr lang="el-GR" sz="2800" b="1" dirty="0">
                <a:solidFill>
                  <a:srgbClr val="339966"/>
                </a:solidFill>
                <a:latin typeface="Lucida Console" panose="020B0609040504020204" pitchFamily="49" charset="0"/>
              </a:rPr>
              <a:t>Υποδοχή Πρωτοετών Φοιτητών στη</a:t>
            </a:r>
          </a:p>
          <a:p>
            <a:pPr algn="ctr"/>
            <a:r>
              <a:rPr lang="el-GR" sz="2800" b="1" dirty="0">
                <a:solidFill>
                  <a:srgbClr val="339966"/>
                </a:solidFill>
                <a:latin typeface="Lucida Console" panose="020B0609040504020204" pitchFamily="49" charset="0"/>
              </a:rPr>
              <a:t>Σχολή </a:t>
            </a:r>
          </a:p>
          <a:p>
            <a:pPr algn="ctr"/>
            <a:r>
              <a:rPr lang="el-GR" sz="2800" b="1" dirty="0">
                <a:solidFill>
                  <a:srgbClr val="339966"/>
                </a:solidFill>
                <a:latin typeface="Lucida Console" panose="020B0609040504020204" pitchFamily="49" charset="0"/>
              </a:rPr>
              <a:t>Χημικών Μηχανικών και Μηχανικών Περιβάλλοντος</a:t>
            </a:r>
          </a:p>
        </p:txBody>
      </p:sp>
      <p:sp>
        <p:nvSpPr>
          <p:cNvPr id="9" name="TextBox 8"/>
          <p:cNvSpPr txBox="1"/>
          <p:nvPr/>
        </p:nvSpPr>
        <p:spPr>
          <a:xfrm>
            <a:off x="2849517" y="3826371"/>
            <a:ext cx="3533916" cy="584775"/>
          </a:xfrm>
          <a:prstGeom prst="rect">
            <a:avLst/>
          </a:prstGeom>
          <a:noFill/>
        </p:spPr>
        <p:txBody>
          <a:bodyPr wrap="none" rtlCol="0">
            <a:spAutoFit/>
          </a:bodyPr>
          <a:lstStyle/>
          <a:p>
            <a:r>
              <a:rPr lang="en-US" sz="3200" b="1" i="1" dirty="0">
                <a:solidFill>
                  <a:schemeClr val="accent2">
                    <a:lumMod val="60000"/>
                    <a:lumOff val="40000"/>
                  </a:schemeClr>
                </a:solidFill>
                <a:cs typeface="Arial" pitchFamily="34" charset="0"/>
              </a:rPr>
              <a:t>www.enveng.tuc.gr</a:t>
            </a:r>
          </a:p>
        </p:txBody>
      </p:sp>
      <p:pic>
        <p:nvPicPr>
          <p:cNvPr id="8" name="Εικόνα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0026" y="275163"/>
            <a:ext cx="1147557" cy="142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Environmental Engineering for the 21st Century: Addressing Grand Challenges  | The National Academies Press">
            <a:extLst>
              <a:ext uri="{FF2B5EF4-FFF2-40B4-BE49-F238E27FC236}">
                <a16:creationId xmlns:a16="http://schemas.microsoft.com/office/drawing/2014/main" id="{CC1ED6BB-0FC2-49E7-B7CB-58A830FE7EF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64288" y="2064675"/>
            <a:ext cx="1820418" cy="1734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51520" y="3897555"/>
            <a:ext cx="8150639" cy="28264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7788598"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Τί κάνει ο Χημικός Μηχανικός;</a:t>
            </a:r>
            <a:endParaRPr lang="en-GB" sz="3000" dirty="0">
              <a:solidFill>
                <a:srgbClr val="006600"/>
              </a:solidFill>
              <a:latin typeface="Calibri" panose="020F0502020204030204" pitchFamily="34" charset="0"/>
              <a:cs typeface="Calibri" panose="020F0502020204030204" pitchFamily="34" charset="0"/>
            </a:endParaRPr>
          </a:p>
        </p:txBody>
      </p:sp>
      <p:cxnSp>
        <p:nvCxnSpPr>
          <p:cNvPr id="5"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6" name="Picture 9">
            <a:extLst>
              <a:ext uri="{FF2B5EF4-FFF2-40B4-BE49-F238E27FC236}">
                <a16:creationId xmlns:a16="http://schemas.microsoft.com/office/drawing/2014/main" id="{1F8CFADD-D306-48AE-AD5E-331B4F7347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
        <p:nvSpPr>
          <p:cNvPr id="11" name="10 - TextBox"/>
          <p:cNvSpPr txBox="1"/>
          <p:nvPr/>
        </p:nvSpPr>
        <p:spPr>
          <a:xfrm>
            <a:off x="142844" y="834924"/>
            <a:ext cx="8858312" cy="646331"/>
          </a:xfrm>
          <a:prstGeom prst="rect">
            <a:avLst/>
          </a:prstGeom>
          <a:noFill/>
        </p:spPr>
        <p:txBody>
          <a:bodyPr wrap="square" rtlCol="0">
            <a:spAutoFit/>
          </a:bodyPr>
          <a:lstStyle/>
          <a:p>
            <a:pPr marL="216000" indent="-216000" algn="just">
              <a:buFont typeface="Wingdings" pitchFamily="2" charset="2"/>
              <a:buChar char="Ø"/>
            </a:pPr>
            <a:r>
              <a:rPr lang="el-GR" dirty="0">
                <a:solidFill>
                  <a:srgbClr val="002060"/>
                </a:solidFill>
              </a:rPr>
              <a:t>Εφαρμόζει τις αρχές των θετικών επιστημών και της μηχανικής, με την υποστήριξη των νέων τεχνολογιών και της πληροφορικής για</a:t>
            </a:r>
            <a:r>
              <a:rPr lang="en-US" dirty="0">
                <a:solidFill>
                  <a:srgbClr val="002060"/>
                </a:solidFill>
              </a:rPr>
              <a:t>:</a:t>
            </a:r>
            <a:r>
              <a:rPr lang="el-GR" dirty="0">
                <a:solidFill>
                  <a:srgbClr val="002060"/>
                </a:solidFill>
              </a:rPr>
              <a:t> </a:t>
            </a:r>
          </a:p>
        </p:txBody>
      </p:sp>
      <p:sp>
        <p:nvSpPr>
          <p:cNvPr id="15" name="14 - TextBox"/>
          <p:cNvSpPr txBox="1"/>
          <p:nvPr/>
        </p:nvSpPr>
        <p:spPr>
          <a:xfrm>
            <a:off x="6500826" y="6215082"/>
            <a:ext cx="184731" cy="369332"/>
          </a:xfrm>
          <a:prstGeom prst="rect">
            <a:avLst/>
          </a:prstGeom>
          <a:noFill/>
        </p:spPr>
        <p:txBody>
          <a:bodyPr wrap="none" rtlCol="0">
            <a:spAutoFit/>
          </a:bodyPr>
          <a:lstStyle/>
          <a:p>
            <a:endParaRPr lang="el-GR" dirty="0"/>
          </a:p>
        </p:txBody>
      </p:sp>
      <p:sp>
        <p:nvSpPr>
          <p:cNvPr id="19" name="18 - TextBox"/>
          <p:cNvSpPr txBox="1"/>
          <p:nvPr/>
        </p:nvSpPr>
        <p:spPr>
          <a:xfrm>
            <a:off x="3491880" y="3571876"/>
            <a:ext cx="5366400" cy="1400383"/>
          </a:xfrm>
          <a:prstGeom prst="rect">
            <a:avLst/>
          </a:prstGeom>
          <a:noFill/>
        </p:spPr>
        <p:txBody>
          <a:bodyPr wrap="square" rtlCol="0">
            <a:spAutoFit/>
          </a:bodyPr>
          <a:lstStyle/>
          <a:p>
            <a:pPr marL="252000" indent="-252000" algn="just">
              <a:spcBef>
                <a:spcPts val="100"/>
              </a:spcBef>
              <a:spcAft>
                <a:spcPts val="100"/>
              </a:spcAft>
              <a:buFont typeface="Arial" pitchFamily="34" charset="0"/>
              <a:buChar char="•"/>
            </a:pPr>
            <a:r>
              <a:rPr lang="el-GR" sz="1600" dirty="0">
                <a:solidFill>
                  <a:srgbClr val="C00000"/>
                </a:solidFill>
              </a:rPr>
              <a:t>την προστασία του περιβάλλοντος</a:t>
            </a:r>
            <a:endParaRPr lang="en-US" sz="1600" dirty="0">
              <a:solidFill>
                <a:srgbClr val="C00000"/>
              </a:solidFill>
            </a:endParaRPr>
          </a:p>
          <a:p>
            <a:pPr marL="252000" indent="-252000" algn="just">
              <a:spcBef>
                <a:spcPts val="100"/>
              </a:spcBef>
              <a:spcAft>
                <a:spcPts val="100"/>
              </a:spcAft>
              <a:buFont typeface="Arial" pitchFamily="34" charset="0"/>
              <a:buChar char="•"/>
            </a:pPr>
            <a:r>
              <a:rPr lang="el-GR" sz="1600" dirty="0">
                <a:solidFill>
                  <a:srgbClr val="C00000"/>
                </a:solidFill>
              </a:rPr>
              <a:t>την διαφύλαξη της υγείας</a:t>
            </a:r>
            <a:endParaRPr lang="en-US" sz="1600" dirty="0">
              <a:solidFill>
                <a:srgbClr val="C00000"/>
              </a:solidFill>
            </a:endParaRPr>
          </a:p>
          <a:p>
            <a:pPr marL="252000" indent="-252000" algn="just">
              <a:spcBef>
                <a:spcPts val="100"/>
              </a:spcBef>
              <a:spcAft>
                <a:spcPts val="100"/>
              </a:spcAft>
              <a:buFont typeface="Arial" pitchFamily="34" charset="0"/>
              <a:buChar char="•"/>
            </a:pPr>
            <a:r>
              <a:rPr lang="el-GR" sz="1600" dirty="0">
                <a:solidFill>
                  <a:srgbClr val="C00000"/>
                </a:solidFill>
              </a:rPr>
              <a:t>την εξοικονόμηση ενέργειας, φυσικών, ανθρώπινων </a:t>
            </a:r>
            <a:r>
              <a:rPr lang="en-US" sz="1600" dirty="0">
                <a:solidFill>
                  <a:srgbClr val="C00000"/>
                </a:solidFill>
              </a:rPr>
              <a:t> </a:t>
            </a:r>
            <a:r>
              <a:rPr lang="el-GR" sz="1600" dirty="0">
                <a:solidFill>
                  <a:srgbClr val="C00000"/>
                </a:solidFill>
              </a:rPr>
              <a:t>και οικονομικών πόρων</a:t>
            </a:r>
            <a:endParaRPr lang="en-US" sz="1600" dirty="0">
              <a:solidFill>
                <a:srgbClr val="C00000"/>
              </a:solidFill>
            </a:endParaRPr>
          </a:p>
          <a:p>
            <a:pPr marL="252000" indent="-252000" algn="just">
              <a:spcBef>
                <a:spcPts val="100"/>
              </a:spcBef>
              <a:spcAft>
                <a:spcPts val="100"/>
              </a:spcAft>
              <a:buFont typeface="Arial" pitchFamily="34" charset="0"/>
              <a:buChar char="•"/>
            </a:pPr>
            <a:r>
              <a:rPr lang="el-GR" sz="1600" dirty="0">
                <a:solidFill>
                  <a:srgbClr val="C00000"/>
                </a:solidFill>
              </a:rPr>
              <a:t>την </a:t>
            </a:r>
            <a:r>
              <a:rPr lang="el-GR" sz="1600" dirty="0" err="1">
                <a:solidFill>
                  <a:srgbClr val="C00000"/>
                </a:solidFill>
              </a:rPr>
              <a:t>αειφορία</a:t>
            </a:r>
            <a:endParaRPr lang="el-GR" sz="1600" dirty="0">
              <a:solidFill>
                <a:srgbClr val="C00000"/>
              </a:solidFill>
            </a:endParaRPr>
          </a:p>
        </p:txBody>
      </p:sp>
      <p:cxnSp>
        <p:nvCxnSpPr>
          <p:cNvPr id="23" name="22 - Ευθύγραμμο βέλος σύνδεσης"/>
          <p:cNvCxnSpPr/>
          <p:nvPr/>
        </p:nvCxnSpPr>
        <p:spPr>
          <a:xfrm rot="5400000">
            <a:off x="4857752" y="3428206"/>
            <a:ext cx="285752" cy="1588"/>
          </a:xfrm>
          <a:prstGeom prst="straightConnector1">
            <a:avLst/>
          </a:prstGeom>
          <a:ln w="22225">
            <a:solidFill>
              <a:srgbClr val="006600"/>
            </a:solidFill>
            <a:tailEnd type="arrow"/>
          </a:ln>
        </p:spPr>
        <p:style>
          <a:lnRef idx="1">
            <a:schemeClr val="accent1"/>
          </a:lnRef>
          <a:fillRef idx="0">
            <a:schemeClr val="accent1"/>
          </a:fillRef>
          <a:effectRef idx="0">
            <a:schemeClr val="accent1"/>
          </a:effectRef>
          <a:fontRef idx="minor">
            <a:schemeClr val="tx1"/>
          </a:fontRef>
        </p:style>
      </p:cxnSp>
      <p:pic>
        <p:nvPicPr>
          <p:cNvPr id="8196" name="Picture 4" descr="Industrial Engineering Vs Chemical Engineering – Crowelec.com"/>
          <p:cNvPicPr>
            <a:picLocks noChangeArrowheads="1"/>
          </p:cNvPicPr>
          <p:nvPr/>
        </p:nvPicPr>
        <p:blipFill>
          <a:blip r:embed="rId3" cstate="print"/>
          <a:srcRect/>
          <a:stretch>
            <a:fillRect/>
          </a:stretch>
        </p:blipFill>
        <p:spPr bwMode="auto">
          <a:xfrm>
            <a:off x="6143636" y="1337820"/>
            <a:ext cx="1292962" cy="948172"/>
          </a:xfrm>
          <a:prstGeom prst="rect">
            <a:avLst/>
          </a:prstGeom>
          <a:noFill/>
        </p:spPr>
      </p:pic>
      <p:pic>
        <p:nvPicPr>
          <p:cNvPr id="8198" name="Picture 6" descr="Canada Immigration Pathways For Qualified Chemical Engineers - Skilled  Worker"/>
          <p:cNvPicPr>
            <a:picLocks noChangeAspect="1" noChangeArrowheads="1"/>
          </p:cNvPicPr>
          <p:nvPr/>
        </p:nvPicPr>
        <p:blipFill>
          <a:blip r:embed="rId4" cstate="print"/>
          <a:srcRect l="6249" r="7813"/>
          <a:stretch>
            <a:fillRect/>
          </a:stretch>
        </p:blipFill>
        <p:spPr bwMode="auto">
          <a:xfrm>
            <a:off x="7429520" y="1357298"/>
            <a:ext cx="1571636" cy="914400"/>
          </a:xfrm>
          <a:prstGeom prst="rect">
            <a:avLst/>
          </a:prstGeom>
          <a:noFill/>
        </p:spPr>
      </p:pic>
      <p:sp>
        <p:nvSpPr>
          <p:cNvPr id="26" name="25 - TextBox"/>
          <p:cNvSpPr txBox="1"/>
          <p:nvPr/>
        </p:nvSpPr>
        <p:spPr>
          <a:xfrm>
            <a:off x="214282" y="1388922"/>
            <a:ext cx="8858312" cy="1908215"/>
          </a:xfrm>
          <a:prstGeom prst="rect">
            <a:avLst/>
          </a:prstGeom>
          <a:noFill/>
        </p:spPr>
        <p:txBody>
          <a:bodyPr wrap="square" rtlCol="0">
            <a:spAutoFit/>
          </a:bodyPr>
          <a:lstStyle/>
          <a:p>
            <a:pPr marL="360000" algn="just">
              <a:spcBef>
                <a:spcPts val="200"/>
              </a:spcBef>
              <a:spcAft>
                <a:spcPts val="200"/>
              </a:spcAft>
              <a:buFont typeface="Wingdings" pitchFamily="2" charset="2"/>
              <a:buChar char="ü"/>
            </a:pPr>
            <a:r>
              <a:rPr lang="en-US" dirty="0">
                <a:solidFill>
                  <a:srgbClr val="006600"/>
                </a:solidFill>
              </a:rPr>
              <a:t>   </a:t>
            </a:r>
            <a:r>
              <a:rPr lang="el-GR" dirty="0">
                <a:solidFill>
                  <a:srgbClr val="006600"/>
                </a:solidFill>
              </a:rPr>
              <a:t>τον σχεδιασμό </a:t>
            </a:r>
            <a:endParaRPr lang="en-US" dirty="0">
              <a:solidFill>
                <a:srgbClr val="006600"/>
              </a:solidFill>
            </a:endParaRPr>
          </a:p>
          <a:p>
            <a:pPr marL="360000" algn="just">
              <a:spcBef>
                <a:spcPts val="200"/>
              </a:spcBef>
              <a:spcAft>
                <a:spcPts val="200"/>
              </a:spcAft>
              <a:buFont typeface="Wingdings" pitchFamily="2" charset="2"/>
              <a:buChar char="ü"/>
            </a:pPr>
            <a:r>
              <a:rPr lang="en-US" dirty="0">
                <a:solidFill>
                  <a:srgbClr val="006600"/>
                </a:solidFill>
              </a:rPr>
              <a:t>   </a:t>
            </a:r>
            <a:r>
              <a:rPr lang="el-GR" dirty="0">
                <a:solidFill>
                  <a:srgbClr val="006600"/>
                </a:solidFill>
              </a:rPr>
              <a:t>τη βελτιστοποίηση και</a:t>
            </a:r>
            <a:endParaRPr lang="en-US" dirty="0">
              <a:solidFill>
                <a:srgbClr val="006600"/>
              </a:solidFill>
            </a:endParaRPr>
          </a:p>
          <a:p>
            <a:pPr marL="360000" algn="just">
              <a:spcBef>
                <a:spcPts val="200"/>
              </a:spcBef>
              <a:spcAft>
                <a:spcPts val="200"/>
              </a:spcAft>
              <a:buFont typeface="Wingdings" pitchFamily="2" charset="2"/>
              <a:buChar char="ü"/>
            </a:pPr>
            <a:r>
              <a:rPr lang="en-US" dirty="0">
                <a:solidFill>
                  <a:srgbClr val="006600"/>
                </a:solidFill>
              </a:rPr>
              <a:t>   </a:t>
            </a:r>
            <a:r>
              <a:rPr lang="el-GR" dirty="0">
                <a:solidFill>
                  <a:srgbClr val="006600"/>
                </a:solidFill>
              </a:rPr>
              <a:t>τον έλεγχο </a:t>
            </a:r>
            <a:endParaRPr lang="en-US" dirty="0">
              <a:solidFill>
                <a:srgbClr val="006600"/>
              </a:solidFill>
            </a:endParaRPr>
          </a:p>
          <a:p>
            <a:pPr marL="216000" indent="-216000" algn="just">
              <a:spcBef>
                <a:spcPts val="200"/>
              </a:spcBef>
              <a:spcAft>
                <a:spcPts val="200"/>
              </a:spcAft>
            </a:pPr>
            <a:r>
              <a:rPr lang="en-US" dirty="0">
                <a:solidFill>
                  <a:srgbClr val="006600"/>
                </a:solidFill>
              </a:rPr>
              <a:t>	</a:t>
            </a:r>
            <a:r>
              <a:rPr lang="el-GR" dirty="0">
                <a:solidFill>
                  <a:srgbClr val="006600"/>
                </a:solidFill>
              </a:rPr>
              <a:t>χημικών και φυσικών διεργασιών σε χημικές εγκαταστάσεις (βιομηχανικές μονάδες) και συστήματα που παράγουν ή επεξεργάζονται προϊόντα κατά τον ωφελιμότερο τρόπο</a:t>
            </a:r>
            <a:r>
              <a:rPr lang="en-US" dirty="0">
                <a:solidFill>
                  <a:srgbClr val="006600"/>
                </a:solidFill>
              </a:rPr>
              <a:t> </a:t>
            </a:r>
            <a:r>
              <a:rPr lang="el-GR" dirty="0">
                <a:solidFill>
                  <a:srgbClr val="006600"/>
                </a:solidFill>
              </a:rPr>
              <a:t>από τεχνική, οικονομική και κοινωνική άποψη με </a:t>
            </a:r>
            <a:r>
              <a:rPr lang="el-GR" u="sng" dirty="0">
                <a:solidFill>
                  <a:srgbClr val="006600"/>
                </a:solidFill>
              </a:rPr>
              <a:t>στόχο</a:t>
            </a:r>
            <a:r>
              <a:rPr lang="en-US" dirty="0">
                <a:solidFill>
                  <a:srgbClr val="006600"/>
                </a:solidFill>
              </a:rPr>
              <a:t>:</a:t>
            </a:r>
            <a:endParaRPr lang="el-GR" dirty="0">
              <a:solidFill>
                <a:srgbClr val="006600"/>
              </a:solidFill>
            </a:endParaRPr>
          </a:p>
        </p:txBody>
      </p:sp>
      <p:pic>
        <p:nvPicPr>
          <p:cNvPr id="8202" name="Picture 10" descr="Η Αειφορία ο κυρίαρχος πυλώνας για τη νέα τουριστική στρατηγική της Ελλάδας"/>
          <p:cNvPicPr>
            <a:picLocks noChangeAspect="1" noChangeArrowheads="1"/>
          </p:cNvPicPr>
          <p:nvPr/>
        </p:nvPicPr>
        <p:blipFill>
          <a:blip r:embed="rId5"/>
          <a:srcRect/>
          <a:stretch>
            <a:fillRect/>
          </a:stretch>
        </p:blipFill>
        <p:spPr bwMode="auto">
          <a:xfrm>
            <a:off x="357158" y="3476635"/>
            <a:ext cx="2805113" cy="1381125"/>
          </a:xfrm>
          <a:prstGeom prst="rect">
            <a:avLst/>
          </a:prstGeom>
          <a:noFill/>
        </p:spPr>
      </p:pic>
      <p:sp>
        <p:nvSpPr>
          <p:cNvPr id="17" name="16 - TextBox"/>
          <p:cNvSpPr txBox="1"/>
          <p:nvPr/>
        </p:nvSpPr>
        <p:spPr>
          <a:xfrm>
            <a:off x="71406" y="5143512"/>
            <a:ext cx="8786874" cy="646331"/>
          </a:xfrm>
          <a:prstGeom prst="rect">
            <a:avLst/>
          </a:prstGeom>
          <a:noFill/>
        </p:spPr>
        <p:txBody>
          <a:bodyPr wrap="square" rtlCol="0">
            <a:spAutoFit/>
          </a:bodyPr>
          <a:lstStyle/>
          <a:p>
            <a:pPr marL="216000" indent="-216000" algn="just">
              <a:buFont typeface="Wingdings" pitchFamily="2" charset="2"/>
              <a:buChar char="Ø"/>
            </a:pPr>
            <a:r>
              <a:rPr lang="el-GR" dirty="0">
                <a:solidFill>
                  <a:srgbClr val="002060"/>
                </a:solidFill>
              </a:rPr>
              <a:t>Εφαρμόζει χημικές και μηχανικές μεθόδους για τη βελτίωση της ποιότητας και της ποσότητας των παραγόμενων προϊόντων.</a:t>
            </a:r>
          </a:p>
        </p:txBody>
      </p:sp>
      <p:sp>
        <p:nvSpPr>
          <p:cNvPr id="20" name="19 - TextBox"/>
          <p:cNvSpPr txBox="1"/>
          <p:nvPr/>
        </p:nvSpPr>
        <p:spPr>
          <a:xfrm>
            <a:off x="71406" y="6000768"/>
            <a:ext cx="8786874" cy="646331"/>
          </a:xfrm>
          <a:prstGeom prst="rect">
            <a:avLst/>
          </a:prstGeom>
          <a:noFill/>
        </p:spPr>
        <p:txBody>
          <a:bodyPr wrap="square" rtlCol="0">
            <a:spAutoFit/>
          </a:bodyPr>
          <a:lstStyle/>
          <a:p>
            <a:pPr marL="216000" indent="-216000" algn="just">
              <a:buFont typeface="Wingdings" pitchFamily="2" charset="2"/>
              <a:buChar char="Ø"/>
            </a:pPr>
            <a:r>
              <a:rPr lang="el-GR" dirty="0">
                <a:solidFill>
                  <a:srgbClr val="002060"/>
                </a:solidFill>
              </a:rPr>
              <a:t>Ελέγχει και παρακολουθεί την παραγωγή των χημικών προϊόντων σε όλα τα στάδια της παραγωγικής διαδικασίας.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42844" y="928670"/>
            <a:ext cx="6429420" cy="1295868"/>
          </a:xfrm>
          <a:prstGeom prst="rect">
            <a:avLst/>
          </a:prstGeom>
          <a:noFill/>
        </p:spPr>
        <p:txBody>
          <a:bodyPr wrap="square" rtlCol="0">
            <a:spAutoFit/>
          </a:bodyPr>
          <a:lstStyle/>
          <a:p>
            <a:pPr marL="216000" indent="-216000" algn="just">
              <a:lnSpc>
                <a:spcPct val="150000"/>
              </a:lnSpc>
              <a:buFont typeface="Wingdings" pitchFamily="2" charset="2"/>
              <a:buChar char="Ø"/>
            </a:pPr>
            <a:r>
              <a:rPr lang="el-GR" dirty="0">
                <a:solidFill>
                  <a:srgbClr val="002060"/>
                </a:solidFill>
              </a:rPr>
              <a:t>Σχεδιάζει, μελετάει και επιβλέπει εργασίες κατασκευής, συναρμολόγησης, τοποθέτησης και λειτουργίας των εγκαταστάσεων που χρησιμοποιούν οι χημικές βιομηχανίες.</a:t>
            </a:r>
          </a:p>
        </p:txBody>
      </p:sp>
      <p:sp>
        <p:nvSpPr>
          <p:cNvPr id="9" name="8 - TextBox"/>
          <p:cNvSpPr txBox="1"/>
          <p:nvPr/>
        </p:nvSpPr>
        <p:spPr>
          <a:xfrm>
            <a:off x="142844" y="4276823"/>
            <a:ext cx="8858312" cy="880369"/>
          </a:xfrm>
          <a:prstGeom prst="rect">
            <a:avLst/>
          </a:prstGeom>
          <a:noFill/>
        </p:spPr>
        <p:txBody>
          <a:bodyPr wrap="square" rtlCol="0">
            <a:spAutoFit/>
          </a:bodyPr>
          <a:lstStyle/>
          <a:p>
            <a:pPr marL="216000" indent="-216000" algn="just">
              <a:lnSpc>
                <a:spcPct val="150000"/>
              </a:lnSpc>
              <a:buFont typeface="Wingdings" pitchFamily="2" charset="2"/>
              <a:buChar char="Ø"/>
            </a:pPr>
            <a:r>
              <a:rPr lang="el-GR" dirty="0">
                <a:solidFill>
                  <a:srgbClr val="002060"/>
                </a:solidFill>
              </a:rPr>
              <a:t>Επιχειρεί την υλοποίηση καινοτομιών συνδυάζοντας την επιστημονική και τεχνική του εκπαίδευση σε συνεργασία με άλλες ειδικότητες μηχανικών και επιστημόνων.</a:t>
            </a:r>
          </a:p>
        </p:txBody>
      </p:sp>
      <p:sp>
        <p:nvSpPr>
          <p:cNvPr id="10" name="9 - TextBox"/>
          <p:cNvSpPr txBox="1"/>
          <p:nvPr/>
        </p:nvSpPr>
        <p:spPr>
          <a:xfrm>
            <a:off x="142844" y="2643182"/>
            <a:ext cx="6357950" cy="1295868"/>
          </a:xfrm>
          <a:prstGeom prst="rect">
            <a:avLst/>
          </a:prstGeom>
          <a:noFill/>
        </p:spPr>
        <p:txBody>
          <a:bodyPr wrap="square" rtlCol="0">
            <a:spAutoFit/>
          </a:bodyPr>
          <a:lstStyle/>
          <a:p>
            <a:pPr marL="216000" indent="-216000" algn="just">
              <a:lnSpc>
                <a:spcPct val="150000"/>
              </a:lnSpc>
              <a:buFont typeface="Wingdings" pitchFamily="2" charset="2"/>
              <a:buChar char="Ø"/>
            </a:pPr>
            <a:r>
              <a:rPr lang="el-GR" dirty="0">
                <a:solidFill>
                  <a:srgbClr val="002060"/>
                </a:solidFill>
              </a:rPr>
              <a:t>Πραγματοποιεί μελέτες για την εγκατάσταση σύγχρονων συστημάτων </a:t>
            </a:r>
            <a:r>
              <a:rPr lang="el-GR" dirty="0" err="1">
                <a:solidFill>
                  <a:srgbClr val="002060"/>
                </a:solidFill>
              </a:rPr>
              <a:t>αντιρρύπανσης</a:t>
            </a:r>
            <a:r>
              <a:rPr lang="el-GR" dirty="0">
                <a:solidFill>
                  <a:srgbClr val="002060"/>
                </a:solidFill>
              </a:rPr>
              <a:t> σε διάφορες εγκαταστάσεις διεξαγωγής διεργασιών.</a:t>
            </a:r>
          </a:p>
        </p:txBody>
      </p:sp>
      <p:sp>
        <p:nvSpPr>
          <p:cNvPr id="11"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7788598"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Τί κάνει ο Χημικός Μηχανικός;</a:t>
            </a:r>
            <a:endParaRPr lang="en-GB" sz="3000" dirty="0">
              <a:solidFill>
                <a:srgbClr val="006600"/>
              </a:solidFill>
              <a:latin typeface="Calibri" panose="020F0502020204030204" pitchFamily="34" charset="0"/>
              <a:cs typeface="Calibri" panose="020F0502020204030204" pitchFamily="34" charset="0"/>
            </a:endParaRPr>
          </a:p>
        </p:txBody>
      </p:sp>
      <p:cxnSp>
        <p:nvCxnSpPr>
          <p:cNvPr id="12"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3" name="Picture 9">
            <a:extLst>
              <a:ext uri="{FF2B5EF4-FFF2-40B4-BE49-F238E27FC236}">
                <a16:creationId xmlns:a16="http://schemas.microsoft.com/office/drawing/2014/main" id="{1F8CFADD-D306-48AE-AD5E-331B4F7347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pic>
        <p:nvPicPr>
          <p:cNvPr id="46082" name="Picture 2" descr="Χημικός Μηχανικός – MySep.Gr"/>
          <p:cNvPicPr>
            <a:picLocks noChangeAspect="1" noChangeArrowheads="1"/>
          </p:cNvPicPr>
          <p:nvPr/>
        </p:nvPicPr>
        <p:blipFill>
          <a:blip r:embed="rId3"/>
          <a:srcRect/>
          <a:stretch>
            <a:fillRect/>
          </a:stretch>
        </p:blipFill>
        <p:spPr bwMode="auto">
          <a:xfrm>
            <a:off x="6715140" y="857232"/>
            <a:ext cx="2286000" cy="1523048"/>
          </a:xfrm>
          <a:prstGeom prst="rect">
            <a:avLst/>
          </a:prstGeom>
          <a:noFill/>
        </p:spPr>
      </p:pic>
      <p:pic>
        <p:nvPicPr>
          <p:cNvPr id="46086" name="Picture 6" descr="Dimtech A.E. Συστήματα αέριας αντιρρύπανσης"/>
          <p:cNvPicPr>
            <a:picLocks noChangeAspect="1" noChangeArrowheads="1"/>
          </p:cNvPicPr>
          <p:nvPr/>
        </p:nvPicPr>
        <p:blipFill>
          <a:blip r:embed="rId4" cstate="print"/>
          <a:srcRect/>
          <a:stretch>
            <a:fillRect/>
          </a:stretch>
        </p:blipFill>
        <p:spPr bwMode="auto">
          <a:xfrm>
            <a:off x="6715140" y="2583184"/>
            <a:ext cx="2257425" cy="1488758"/>
          </a:xfrm>
          <a:prstGeom prst="rect">
            <a:avLst/>
          </a:prstGeom>
          <a:noFill/>
        </p:spPr>
      </p:pic>
      <p:sp>
        <p:nvSpPr>
          <p:cNvPr id="18" name="17 - TextBox"/>
          <p:cNvSpPr txBox="1"/>
          <p:nvPr/>
        </p:nvSpPr>
        <p:spPr>
          <a:xfrm>
            <a:off x="142844" y="5445224"/>
            <a:ext cx="7093452" cy="1295868"/>
          </a:xfrm>
          <a:prstGeom prst="rect">
            <a:avLst/>
          </a:prstGeom>
          <a:noFill/>
        </p:spPr>
        <p:txBody>
          <a:bodyPr wrap="square" rtlCol="0">
            <a:spAutoFit/>
          </a:bodyPr>
          <a:lstStyle/>
          <a:p>
            <a:pPr marL="216000" indent="-216000" algn="just">
              <a:lnSpc>
                <a:spcPct val="150000"/>
              </a:lnSpc>
              <a:buFont typeface="Wingdings" pitchFamily="2" charset="2"/>
              <a:buChar char="Ø"/>
            </a:pPr>
            <a:r>
              <a:rPr lang="el-GR" dirty="0">
                <a:solidFill>
                  <a:srgbClr val="002060"/>
                </a:solidFill>
              </a:rPr>
              <a:t>Ελέγχει και επιβλέπει την τήρηση των κανόνων και μέτρων ασφαλείας στις χημικές εγκαταστάσεις και εκπονεί μελέτες για την αποφυγή ατυχημάτων.</a:t>
            </a:r>
          </a:p>
        </p:txBody>
      </p:sp>
      <p:pic>
        <p:nvPicPr>
          <p:cNvPr id="19" name="Picture 8" descr="Ασφάλεια λεβητοστασίου - Gazpro Hellas Φυσικό Αέριο"/>
          <p:cNvPicPr>
            <a:picLocks noChangeAspect="1" noChangeArrowheads="1"/>
          </p:cNvPicPr>
          <p:nvPr/>
        </p:nvPicPr>
        <p:blipFill>
          <a:blip r:embed="rId5"/>
          <a:srcRect l="7407" t="3720" r="18518" b="6993"/>
          <a:stretch>
            <a:fillRect/>
          </a:stretch>
        </p:blipFill>
        <p:spPr bwMode="auto">
          <a:xfrm>
            <a:off x="7358082" y="5072074"/>
            <a:ext cx="1428760" cy="171451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C74D81-DACA-4804-A631-F50D6E872B3B}"/>
              </a:ext>
            </a:extLst>
          </p:cNvPr>
          <p:cNvSpPr txBox="1">
            <a:spLocks noChangeArrowheads="1"/>
          </p:cNvSpPr>
          <p:nvPr/>
        </p:nvSpPr>
        <p:spPr>
          <a:xfrm>
            <a:off x="71406" y="142852"/>
            <a:ext cx="8316996"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900" dirty="0">
                <a:solidFill>
                  <a:srgbClr val="006600"/>
                </a:solidFill>
                <a:latin typeface="Calibri" panose="020F0502020204030204" pitchFamily="34" charset="0"/>
                <a:cs typeface="Calibri" panose="020F0502020204030204" pitchFamily="34" charset="0"/>
              </a:rPr>
              <a:t>Πού μπορώ να βρω δουλειά ως Χημικός Μηχανικός;</a:t>
            </a:r>
            <a:endParaRPr lang="en-GB" sz="2900" dirty="0">
              <a:solidFill>
                <a:srgbClr val="006600"/>
              </a:solidFill>
              <a:latin typeface="Calibri" panose="020F0502020204030204" pitchFamily="34" charset="0"/>
              <a:cs typeface="Calibri" panose="020F0502020204030204" pitchFamily="34" charset="0"/>
            </a:endParaRPr>
          </a:p>
        </p:txBody>
      </p:sp>
      <p:cxnSp>
        <p:nvCxnSpPr>
          <p:cNvPr id="5"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6" name="Picture 9">
            <a:extLst>
              <a:ext uri="{FF2B5EF4-FFF2-40B4-BE49-F238E27FC236}">
                <a16:creationId xmlns:a16="http://schemas.microsoft.com/office/drawing/2014/main" id="{64B93D70-0CD7-4701-94D7-12939348A3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
        <p:nvSpPr>
          <p:cNvPr id="8" name="7 - TextBox"/>
          <p:cNvSpPr txBox="1"/>
          <p:nvPr/>
        </p:nvSpPr>
        <p:spPr>
          <a:xfrm>
            <a:off x="-342096" y="740581"/>
            <a:ext cx="9144000" cy="717889"/>
          </a:xfrm>
          <a:prstGeom prst="rect">
            <a:avLst/>
          </a:prstGeom>
          <a:noFill/>
        </p:spPr>
        <p:txBody>
          <a:bodyPr wrap="square" rtlCol="0">
            <a:spAutoFit/>
          </a:bodyPr>
          <a:lstStyle/>
          <a:p>
            <a:pPr marL="280149" indent="-280149" algn="just" defTabSz="778193">
              <a:spcBef>
                <a:spcPts val="600"/>
              </a:spcBef>
              <a:defRPr/>
            </a:pPr>
            <a:r>
              <a:rPr lang="el-GR" b="1" dirty="0">
                <a:solidFill>
                  <a:srgbClr val="002060"/>
                </a:solidFill>
              </a:rPr>
              <a:t>Οι διπλωματούχοι Χημικοί Μηχανικοί μπορούν να απασχοληθούν στους παρακάτω τομείς:</a:t>
            </a:r>
          </a:p>
          <a:p>
            <a:pPr marL="180975" indent="-180975" defTabSz="778193">
              <a:spcBef>
                <a:spcPts val="600"/>
              </a:spcBef>
              <a:buFont typeface="Arial" panose="020B0604020202020204" pitchFamily="34" charset="0"/>
              <a:buChar char="•"/>
              <a:defRPr/>
            </a:pPr>
            <a:r>
              <a:rPr lang="el-GR" sz="1765" b="1" kern="0" dirty="0">
                <a:solidFill>
                  <a:srgbClr val="002060"/>
                </a:solidFill>
                <a:cs typeface="Calibri" panose="020F0502020204030204" pitchFamily="34" charset="0"/>
              </a:rPr>
              <a:t>Βιομηχανία</a:t>
            </a:r>
          </a:p>
        </p:txBody>
      </p:sp>
      <p:sp>
        <p:nvSpPr>
          <p:cNvPr id="9" name="8 - TextBox"/>
          <p:cNvSpPr txBox="1"/>
          <p:nvPr/>
        </p:nvSpPr>
        <p:spPr>
          <a:xfrm>
            <a:off x="0" y="2150108"/>
            <a:ext cx="9144000" cy="363946"/>
          </a:xfrm>
          <a:prstGeom prst="rect">
            <a:avLst/>
          </a:prstGeom>
          <a:noFill/>
        </p:spPr>
        <p:txBody>
          <a:bodyPr wrap="square" rtlCol="0">
            <a:spAutoFit/>
          </a:bodyPr>
          <a:lstStyle/>
          <a:p>
            <a:pPr marL="180975" indent="-180975" algn="just" defTabSz="778193">
              <a:spcBef>
                <a:spcPts val="600"/>
              </a:spcBef>
              <a:buFont typeface="Arial" panose="020B0604020202020204" pitchFamily="34" charset="0"/>
              <a:buChar char="•"/>
              <a:defRPr/>
            </a:pPr>
            <a:r>
              <a:rPr lang="el-GR" sz="1765" b="1" kern="0" dirty="0">
                <a:solidFill>
                  <a:srgbClr val="002060"/>
                </a:solidFill>
                <a:cs typeface="Calibri" panose="020F0502020204030204" pitchFamily="34" charset="0"/>
              </a:rPr>
              <a:t>Υλικά </a:t>
            </a:r>
          </a:p>
        </p:txBody>
      </p:sp>
      <p:sp>
        <p:nvSpPr>
          <p:cNvPr id="10" name="9 - TextBox"/>
          <p:cNvSpPr txBox="1"/>
          <p:nvPr/>
        </p:nvSpPr>
        <p:spPr>
          <a:xfrm>
            <a:off x="0" y="2827058"/>
            <a:ext cx="9144000" cy="369332"/>
          </a:xfrm>
          <a:prstGeom prst="rect">
            <a:avLst/>
          </a:prstGeom>
          <a:noFill/>
        </p:spPr>
        <p:txBody>
          <a:bodyPr wrap="square" rtlCol="0">
            <a:spAutoFit/>
          </a:bodyPr>
          <a:lstStyle/>
          <a:p>
            <a:pPr marL="180975" indent="-180975" defTabSz="778193">
              <a:spcBef>
                <a:spcPts val="600"/>
              </a:spcBef>
              <a:buFont typeface="Arial" panose="020B0604020202020204" pitchFamily="34" charset="0"/>
              <a:buChar char="•"/>
              <a:defRPr/>
            </a:pPr>
            <a:r>
              <a:rPr lang="el-GR" b="1" dirty="0">
                <a:solidFill>
                  <a:srgbClr val="002060"/>
                </a:solidFill>
              </a:rPr>
              <a:t>Προστασία Περιβάλλοντος</a:t>
            </a:r>
            <a:endParaRPr lang="en-US" b="1" dirty="0">
              <a:solidFill>
                <a:srgbClr val="002060"/>
              </a:solidFill>
            </a:endParaRPr>
          </a:p>
        </p:txBody>
      </p:sp>
      <p:sp>
        <p:nvSpPr>
          <p:cNvPr id="13" name="12 - TextBox"/>
          <p:cNvSpPr txBox="1"/>
          <p:nvPr/>
        </p:nvSpPr>
        <p:spPr>
          <a:xfrm>
            <a:off x="-32" y="1500174"/>
            <a:ext cx="7427266" cy="707886"/>
          </a:xfrm>
          <a:prstGeom prst="rect">
            <a:avLst/>
          </a:prstGeom>
          <a:noFill/>
        </p:spPr>
        <p:txBody>
          <a:bodyPr wrap="square" rtlCol="0">
            <a:spAutoFit/>
          </a:bodyPr>
          <a:lstStyle/>
          <a:p>
            <a:pPr marL="180975" indent="-180975" algn="just"/>
            <a:r>
              <a:rPr lang="el-GR" sz="1600" i="1" dirty="0">
                <a:solidFill>
                  <a:srgbClr val="339933"/>
                </a:solidFill>
              </a:rPr>
              <a:t>	</a:t>
            </a:r>
            <a:r>
              <a:rPr lang="el-GR" sz="1200" i="1" dirty="0">
                <a:solidFill>
                  <a:srgbClr val="006600"/>
                </a:solidFill>
              </a:rPr>
              <a:t>Χημική Βιομηχανία/Χημικές εγκαταστάσεις βιομηχανίας τροφίμων, βιομηχανίας ενεργειακού τομέα, βιομηχανίας επεξεργασίας ορυκτών προϊόντων, μεταλλουργίας, βιομηχανίας βιοτεχνολογικών εφαρμογών, εφαρμογών νανοτεχνολογίας, επεξεργασίας αερίων, υγρών και στερεών αποβλήτων, εκρηκτικών υλών κ.α.</a:t>
            </a:r>
            <a:endParaRPr lang="el-GR" sz="1500" i="1" kern="0" dirty="0">
              <a:solidFill>
                <a:srgbClr val="006600"/>
              </a:solidFill>
              <a:cs typeface="Calibri" panose="020F0502020204030204" pitchFamily="34" charset="0"/>
            </a:endParaRPr>
          </a:p>
        </p:txBody>
      </p:sp>
      <p:grpSp>
        <p:nvGrpSpPr>
          <p:cNvPr id="32" name="31 - Ομάδα"/>
          <p:cNvGrpSpPr/>
          <p:nvPr/>
        </p:nvGrpSpPr>
        <p:grpSpPr>
          <a:xfrm>
            <a:off x="7429520" y="1357298"/>
            <a:ext cx="1545336" cy="1617922"/>
            <a:chOff x="7429520" y="1500174"/>
            <a:chExt cx="1545336" cy="1617922"/>
          </a:xfrm>
        </p:grpSpPr>
        <p:pic>
          <p:nvPicPr>
            <p:cNvPr id="39940" name="Picture 4" descr="Η καινοτομία στη βιομηχανία τροφίμων"/>
            <p:cNvPicPr>
              <a:picLocks noChangeArrowheads="1"/>
            </p:cNvPicPr>
            <p:nvPr/>
          </p:nvPicPr>
          <p:blipFill>
            <a:blip r:embed="rId3" cstate="print"/>
            <a:srcRect/>
            <a:stretch>
              <a:fillRect/>
            </a:stretch>
          </p:blipFill>
          <p:spPr bwMode="auto">
            <a:xfrm>
              <a:off x="7429520" y="1500174"/>
              <a:ext cx="1543050" cy="963930"/>
            </a:xfrm>
            <a:prstGeom prst="rect">
              <a:avLst/>
            </a:prstGeom>
            <a:noFill/>
          </p:spPr>
        </p:pic>
        <p:pic>
          <p:nvPicPr>
            <p:cNvPr id="16" name="Picture 2" descr="Διυληστήρια -Χημική βιομηχανία – Πλαστικά – Spanelas"/>
            <p:cNvPicPr>
              <a:picLocks noChangeAspect="1" noChangeArrowheads="1"/>
            </p:cNvPicPr>
            <p:nvPr/>
          </p:nvPicPr>
          <p:blipFill>
            <a:blip r:embed="rId4" cstate="print"/>
            <a:srcRect/>
            <a:stretch>
              <a:fillRect/>
            </a:stretch>
          </p:blipFill>
          <p:spPr bwMode="auto">
            <a:xfrm>
              <a:off x="7429520" y="2285992"/>
              <a:ext cx="1545336" cy="832104"/>
            </a:xfrm>
            <a:prstGeom prst="rect">
              <a:avLst/>
            </a:prstGeom>
            <a:noFill/>
          </p:spPr>
        </p:pic>
      </p:grpSp>
      <p:sp>
        <p:nvSpPr>
          <p:cNvPr id="18" name="17 - TextBox"/>
          <p:cNvSpPr txBox="1"/>
          <p:nvPr/>
        </p:nvSpPr>
        <p:spPr>
          <a:xfrm>
            <a:off x="-32" y="2400636"/>
            <a:ext cx="7380344" cy="507831"/>
          </a:xfrm>
          <a:prstGeom prst="rect">
            <a:avLst/>
          </a:prstGeom>
          <a:noFill/>
        </p:spPr>
        <p:txBody>
          <a:bodyPr wrap="square" rtlCol="0">
            <a:spAutoFit/>
          </a:bodyPr>
          <a:lstStyle/>
          <a:p>
            <a:pPr marL="180975" indent="-180975" algn="just" defTabSz="778193">
              <a:defRPr/>
            </a:pPr>
            <a:r>
              <a:rPr lang="el-GR" sz="1500" kern="0" dirty="0">
                <a:solidFill>
                  <a:srgbClr val="002060"/>
                </a:solidFill>
                <a:cs typeface="Calibri" panose="020F0502020204030204" pitchFamily="34" charset="0"/>
              </a:rPr>
              <a:t>	</a:t>
            </a:r>
            <a:r>
              <a:rPr lang="el-GR" sz="1200" i="1" kern="0" dirty="0">
                <a:solidFill>
                  <a:srgbClr val="006600"/>
                </a:solidFill>
                <a:cs typeface="Calibri" panose="020F0502020204030204" pitchFamily="34" charset="0"/>
              </a:rPr>
              <a:t>Έ</a:t>
            </a:r>
            <a:r>
              <a:rPr lang="el-GR" sz="1200" i="1" dirty="0">
                <a:solidFill>
                  <a:srgbClr val="006600"/>
                </a:solidFill>
              </a:rPr>
              <a:t>ρευνα και ανάπτυξη, παραγωγή, διάγνωση και αποτίμηση της συμπεριφοράς, τυποποίηση, έλεγχο ποιότητας, πιστοποίηση και εμπορία υλικών κ.α.</a:t>
            </a:r>
            <a:endParaRPr lang="el-GR" sz="1500" i="1" dirty="0">
              <a:solidFill>
                <a:srgbClr val="006600"/>
              </a:solidFill>
            </a:endParaRPr>
          </a:p>
        </p:txBody>
      </p:sp>
      <p:grpSp>
        <p:nvGrpSpPr>
          <p:cNvPr id="30" name="29 - Ομάδα"/>
          <p:cNvGrpSpPr/>
          <p:nvPr/>
        </p:nvGrpSpPr>
        <p:grpSpPr>
          <a:xfrm>
            <a:off x="6876256" y="2964170"/>
            <a:ext cx="2160240" cy="1893590"/>
            <a:chOff x="6476677" y="2923804"/>
            <a:chExt cx="2419695" cy="2076832"/>
          </a:xfrm>
        </p:grpSpPr>
        <p:pic>
          <p:nvPicPr>
            <p:cNvPr id="39952" name="Picture 16" descr="ΠΟΛΥΜΕΡΗ – ΠΛΑΣΤΙΚΑ"/>
            <p:cNvPicPr>
              <a:picLocks noChangeAspect="1" noChangeArrowheads="1"/>
            </p:cNvPicPr>
            <p:nvPr/>
          </p:nvPicPr>
          <p:blipFill>
            <a:blip r:embed="rId5"/>
            <a:srcRect/>
            <a:stretch>
              <a:fillRect/>
            </a:stretch>
          </p:blipFill>
          <p:spPr bwMode="auto">
            <a:xfrm>
              <a:off x="7643834" y="3399478"/>
              <a:ext cx="1236821" cy="886778"/>
            </a:xfrm>
            <a:prstGeom prst="rect">
              <a:avLst/>
            </a:prstGeom>
            <a:noFill/>
          </p:spPr>
        </p:pic>
        <p:pic>
          <p:nvPicPr>
            <p:cNvPr id="28" name="Picture 10" descr="Νανοτεχνολογία :: Δήμητρα Σπανού"/>
            <p:cNvPicPr>
              <a:picLocks noChangeAspect="1" noChangeArrowheads="1"/>
            </p:cNvPicPr>
            <p:nvPr/>
          </p:nvPicPr>
          <p:blipFill>
            <a:blip r:embed="rId6"/>
            <a:srcRect/>
            <a:stretch>
              <a:fillRect/>
            </a:stretch>
          </p:blipFill>
          <p:spPr bwMode="auto">
            <a:xfrm>
              <a:off x="7643834" y="4086236"/>
              <a:ext cx="1252538" cy="914400"/>
            </a:xfrm>
            <a:prstGeom prst="rect">
              <a:avLst/>
            </a:prstGeom>
            <a:noFill/>
          </p:spPr>
        </p:pic>
        <p:pic>
          <p:nvPicPr>
            <p:cNvPr id="29" name="Picture 24" descr="Πανάκεια Φύση: Ζεόλιθοι ιδιότητες και χρήσεις"/>
            <p:cNvPicPr>
              <a:picLocks noChangeAspect="1" noChangeArrowheads="1"/>
            </p:cNvPicPr>
            <p:nvPr/>
          </p:nvPicPr>
          <p:blipFill>
            <a:blip r:embed="rId7" cstate="print"/>
            <a:srcRect/>
            <a:stretch>
              <a:fillRect/>
            </a:stretch>
          </p:blipFill>
          <p:spPr bwMode="auto">
            <a:xfrm>
              <a:off x="6476677" y="2923804"/>
              <a:ext cx="1524347" cy="1154693"/>
            </a:xfrm>
            <a:prstGeom prst="rect">
              <a:avLst/>
            </a:prstGeom>
            <a:noFill/>
          </p:spPr>
        </p:pic>
      </p:grpSp>
      <p:sp>
        <p:nvSpPr>
          <p:cNvPr id="31" name="30 - TextBox"/>
          <p:cNvSpPr txBox="1"/>
          <p:nvPr/>
        </p:nvSpPr>
        <p:spPr>
          <a:xfrm>
            <a:off x="0" y="3080586"/>
            <a:ext cx="6643702" cy="677108"/>
          </a:xfrm>
          <a:prstGeom prst="rect">
            <a:avLst/>
          </a:prstGeom>
          <a:noFill/>
        </p:spPr>
        <p:txBody>
          <a:bodyPr wrap="square" rtlCol="0">
            <a:spAutoFit/>
          </a:bodyPr>
          <a:lstStyle/>
          <a:p>
            <a:pPr marL="180975" indent="-180975" algn="just"/>
            <a:r>
              <a:rPr lang="el-GR" sz="1400" i="1" dirty="0">
                <a:solidFill>
                  <a:srgbClr val="339933"/>
                </a:solidFill>
              </a:rPr>
              <a:t>	</a:t>
            </a:r>
            <a:r>
              <a:rPr lang="el-GR" sz="1200" i="1" dirty="0">
                <a:solidFill>
                  <a:srgbClr val="006600"/>
                </a:solidFill>
              </a:rPr>
              <a:t>Σχεδιασμός και λειτουργία εγκαταστάσεων</a:t>
            </a:r>
            <a:r>
              <a:rPr lang="en-US" sz="1200" i="1" dirty="0">
                <a:solidFill>
                  <a:srgbClr val="006600"/>
                </a:solidFill>
              </a:rPr>
              <a:t> </a:t>
            </a:r>
            <a:r>
              <a:rPr lang="el-GR" sz="1200" i="1" dirty="0">
                <a:solidFill>
                  <a:srgbClr val="006600"/>
                </a:solidFill>
              </a:rPr>
              <a:t>επεξεργασίας στερεών και επικινδύνων απορριμμάτων</a:t>
            </a:r>
            <a:r>
              <a:rPr lang="en-US" sz="1200" i="1" dirty="0">
                <a:solidFill>
                  <a:srgbClr val="006600"/>
                </a:solidFill>
              </a:rPr>
              <a:t>, </a:t>
            </a:r>
            <a:r>
              <a:rPr lang="el-GR" sz="1200" i="1" dirty="0">
                <a:solidFill>
                  <a:srgbClr val="006600"/>
                </a:solidFill>
              </a:rPr>
              <a:t>υγρών αποβλήτων και αστικών λυμάτων</a:t>
            </a:r>
            <a:r>
              <a:rPr lang="en-US" sz="1200" i="1" dirty="0">
                <a:solidFill>
                  <a:srgbClr val="006600"/>
                </a:solidFill>
              </a:rPr>
              <a:t>, </a:t>
            </a:r>
            <a:r>
              <a:rPr lang="el-GR" sz="1200" i="1" dirty="0">
                <a:solidFill>
                  <a:srgbClr val="006600"/>
                </a:solidFill>
              </a:rPr>
              <a:t>αερίων αποβλήτων</a:t>
            </a:r>
            <a:r>
              <a:rPr lang="en-US" sz="1200" i="1" dirty="0">
                <a:solidFill>
                  <a:srgbClr val="006600"/>
                </a:solidFill>
              </a:rPr>
              <a:t>, </a:t>
            </a:r>
            <a:r>
              <a:rPr lang="el-GR" sz="1200" i="1" dirty="0">
                <a:solidFill>
                  <a:srgbClr val="006600"/>
                </a:solidFill>
              </a:rPr>
              <a:t>εκτίμηση ποιότητας ατμοσφαιρικού αέρα και ρυπαντικού φορτίου κ.α.</a:t>
            </a:r>
            <a:endParaRPr lang="el-GR" sz="1400" i="1" dirty="0">
              <a:solidFill>
                <a:srgbClr val="006600"/>
              </a:solidFill>
            </a:endParaRPr>
          </a:p>
        </p:txBody>
      </p:sp>
      <p:grpSp>
        <p:nvGrpSpPr>
          <p:cNvPr id="35" name="34 - Ομάδα"/>
          <p:cNvGrpSpPr/>
          <p:nvPr/>
        </p:nvGrpSpPr>
        <p:grpSpPr>
          <a:xfrm>
            <a:off x="7680960" y="4941168"/>
            <a:ext cx="1463040" cy="1870204"/>
            <a:chOff x="7680960" y="5143512"/>
            <a:chExt cx="1463040" cy="1870204"/>
          </a:xfrm>
        </p:grpSpPr>
        <p:pic>
          <p:nvPicPr>
            <p:cNvPr id="39962" name="Picture 26" descr="ΥΠΕΝ: Τροποποίηση απόφαση για τις εγκαταστάσεις επεξεργασίας στερεών  αποβλήτων (ΦΕΚ) - Aftodioikisi.gr"/>
            <p:cNvPicPr>
              <a:picLocks noChangeAspect="1" noChangeArrowheads="1"/>
            </p:cNvPicPr>
            <p:nvPr/>
          </p:nvPicPr>
          <p:blipFill>
            <a:blip r:embed="rId8" cstate="print"/>
            <a:srcRect/>
            <a:stretch>
              <a:fillRect/>
            </a:stretch>
          </p:blipFill>
          <p:spPr bwMode="auto">
            <a:xfrm>
              <a:off x="7680960" y="5143512"/>
              <a:ext cx="1463040" cy="1097280"/>
            </a:xfrm>
            <a:prstGeom prst="rect">
              <a:avLst/>
            </a:prstGeom>
            <a:noFill/>
          </p:spPr>
        </p:pic>
        <p:pic>
          <p:nvPicPr>
            <p:cNvPr id="39964" name="Picture 28" descr="Επεξεργασια υγρων αποβλητων - Περιβάλλον στη Λέσβο"/>
            <p:cNvPicPr>
              <a:picLocks noChangeAspect="1" noChangeArrowheads="1"/>
            </p:cNvPicPr>
            <p:nvPr/>
          </p:nvPicPr>
          <p:blipFill>
            <a:blip r:embed="rId9" cstate="print"/>
            <a:srcRect r="53403"/>
            <a:stretch>
              <a:fillRect/>
            </a:stretch>
          </p:blipFill>
          <p:spPr bwMode="auto">
            <a:xfrm>
              <a:off x="7768942" y="6050738"/>
              <a:ext cx="1278249" cy="962978"/>
            </a:xfrm>
            <a:prstGeom prst="rect">
              <a:avLst/>
            </a:prstGeom>
            <a:noFill/>
          </p:spPr>
        </p:pic>
      </p:grpSp>
      <p:sp>
        <p:nvSpPr>
          <p:cNvPr id="21" name="7 - TextBox">
            <a:extLst>
              <a:ext uri="{FF2B5EF4-FFF2-40B4-BE49-F238E27FC236}">
                <a16:creationId xmlns:a16="http://schemas.microsoft.com/office/drawing/2014/main" id="{9C087DA7-C458-41EA-94A6-69DC59AAF040}"/>
              </a:ext>
            </a:extLst>
          </p:cNvPr>
          <p:cNvSpPr txBox="1"/>
          <p:nvPr/>
        </p:nvSpPr>
        <p:spPr>
          <a:xfrm>
            <a:off x="0" y="4437112"/>
            <a:ext cx="9144000" cy="369332"/>
          </a:xfrm>
          <a:prstGeom prst="rect">
            <a:avLst/>
          </a:prstGeom>
          <a:noFill/>
        </p:spPr>
        <p:txBody>
          <a:bodyPr wrap="square" rtlCol="0">
            <a:spAutoFit/>
          </a:bodyPr>
          <a:lstStyle/>
          <a:p>
            <a:pPr marL="180975" indent="-180975" defTabSz="778193">
              <a:spcBef>
                <a:spcPts val="600"/>
              </a:spcBef>
              <a:buFont typeface="Arial" panose="020B0604020202020204" pitchFamily="34" charset="0"/>
              <a:buChar char="•"/>
              <a:defRPr/>
            </a:pPr>
            <a:r>
              <a:rPr lang="el-GR" b="1" dirty="0">
                <a:solidFill>
                  <a:srgbClr val="002060"/>
                </a:solidFill>
              </a:rPr>
              <a:t>Εκπαίδευση</a:t>
            </a:r>
          </a:p>
        </p:txBody>
      </p:sp>
      <p:sp>
        <p:nvSpPr>
          <p:cNvPr id="22" name="6 - TextBox">
            <a:extLst>
              <a:ext uri="{FF2B5EF4-FFF2-40B4-BE49-F238E27FC236}">
                <a16:creationId xmlns:a16="http://schemas.microsoft.com/office/drawing/2014/main" id="{1625FED9-B61A-4DEC-8C1F-C15FF3735A31}"/>
              </a:ext>
            </a:extLst>
          </p:cNvPr>
          <p:cNvSpPr txBox="1"/>
          <p:nvPr/>
        </p:nvSpPr>
        <p:spPr>
          <a:xfrm>
            <a:off x="0" y="5301208"/>
            <a:ext cx="9144000" cy="369332"/>
          </a:xfrm>
          <a:prstGeom prst="rect">
            <a:avLst/>
          </a:prstGeom>
          <a:noFill/>
        </p:spPr>
        <p:txBody>
          <a:bodyPr wrap="square" rtlCol="0">
            <a:spAutoFit/>
          </a:bodyPr>
          <a:lstStyle/>
          <a:p>
            <a:pPr marL="180975" indent="-180975" defTabSz="778193">
              <a:spcBef>
                <a:spcPts val="600"/>
              </a:spcBef>
              <a:buFont typeface="Arial" panose="020B0604020202020204" pitchFamily="34" charset="0"/>
              <a:buChar char="•"/>
              <a:defRPr/>
            </a:pPr>
            <a:r>
              <a:rPr lang="el-GR" b="1" dirty="0">
                <a:solidFill>
                  <a:srgbClr val="002060"/>
                </a:solidFill>
              </a:rPr>
              <a:t>Έρευνα</a:t>
            </a:r>
          </a:p>
        </p:txBody>
      </p:sp>
      <p:sp>
        <p:nvSpPr>
          <p:cNvPr id="23" name="8 - TextBox">
            <a:extLst>
              <a:ext uri="{FF2B5EF4-FFF2-40B4-BE49-F238E27FC236}">
                <a16:creationId xmlns:a16="http://schemas.microsoft.com/office/drawing/2014/main" id="{16DD2AF3-45C8-4CAA-851D-68FEFFBB5C4F}"/>
              </a:ext>
            </a:extLst>
          </p:cNvPr>
          <p:cNvSpPr txBox="1"/>
          <p:nvPr/>
        </p:nvSpPr>
        <p:spPr>
          <a:xfrm>
            <a:off x="0" y="6041540"/>
            <a:ext cx="7215206" cy="784830"/>
          </a:xfrm>
          <a:prstGeom prst="rect">
            <a:avLst/>
          </a:prstGeom>
          <a:noFill/>
        </p:spPr>
        <p:txBody>
          <a:bodyPr wrap="square" rtlCol="0">
            <a:spAutoFit/>
          </a:bodyPr>
          <a:lstStyle/>
          <a:p>
            <a:pPr marL="180975" indent="-180975" defTabSz="778193">
              <a:spcBef>
                <a:spcPts val="600"/>
              </a:spcBef>
              <a:buFont typeface="Arial" panose="020B0604020202020204" pitchFamily="34" charset="0"/>
              <a:buChar char="•"/>
              <a:defRPr/>
            </a:pPr>
            <a:r>
              <a:rPr lang="el-GR" b="1" dirty="0">
                <a:solidFill>
                  <a:srgbClr val="002060"/>
                </a:solidFill>
              </a:rPr>
              <a:t>Πραγματογνωμοσύνες – Διαιτησίες</a:t>
            </a:r>
          </a:p>
          <a:p>
            <a:pPr marL="180975" indent="-180975" algn="just"/>
            <a:r>
              <a:rPr lang="el-GR" sz="1500" i="1" dirty="0">
                <a:solidFill>
                  <a:srgbClr val="006600"/>
                </a:solidFill>
              </a:rPr>
              <a:t>	</a:t>
            </a:r>
            <a:r>
              <a:rPr lang="el-GR" sz="1200" i="1" dirty="0">
                <a:solidFill>
                  <a:srgbClr val="006600"/>
                </a:solidFill>
              </a:rPr>
              <a:t>Σύνταξη τεχνικών εκθέσεων και γνωμοδοτήσεις σε θέματα συναφή με το γνωστικό τους αντικείμενο ή και ως διαιτητές, επιδιαιτητές. </a:t>
            </a:r>
            <a:endParaRPr lang="el-GR" sz="1500" i="1" kern="0" dirty="0">
              <a:solidFill>
                <a:srgbClr val="006600"/>
              </a:solidFill>
              <a:cs typeface="Calibri" panose="020F0502020204030204" pitchFamily="34" charset="0"/>
            </a:endParaRPr>
          </a:p>
        </p:txBody>
      </p:sp>
      <p:sp>
        <p:nvSpPr>
          <p:cNvPr id="24" name="9 - TextBox">
            <a:extLst>
              <a:ext uri="{FF2B5EF4-FFF2-40B4-BE49-F238E27FC236}">
                <a16:creationId xmlns:a16="http://schemas.microsoft.com/office/drawing/2014/main" id="{C2F81981-D9AD-4CED-9078-E7FB2BF0EA39}"/>
              </a:ext>
            </a:extLst>
          </p:cNvPr>
          <p:cNvSpPr txBox="1"/>
          <p:nvPr/>
        </p:nvSpPr>
        <p:spPr>
          <a:xfrm>
            <a:off x="-32" y="3717032"/>
            <a:ext cx="9144000" cy="369332"/>
          </a:xfrm>
          <a:prstGeom prst="rect">
            <a:avLst/>
          </a:prstGeom>
          <a:noFill/>
        </p:spPr>
        <p:txBody>
          <a:bodyPr wrap="square" rtlCol="0">
            <a:spAutoFit/>
          </a:bodyPr>
          <a:lstStyle/>
          <a:p>
            <a:pPr marL="180975" lvl="1" indent="-180975">
              <a:buFont typeface="Arial" pitchFamily="34" charset="0"/>
              <a:buChar char="•"/>
            </a:pPr>
            <a:r>
              <a:rPr lang="el-GR" b="1" dirty="0">
                <a:solidFill>
                  <a:srgbClr val="002060"/>
                </a:solidFill>
              </a:rPr>
              <a:t>Ποιότητα – Υγιεινή – Ασφάλεια – Διοίκηση</a:t>
            </a:r>
          </a:p>
        </p:txBody>
      </p:sp>
      <p:sp>
        <p:nvSpPr>
          <p:cNvPr id="25" name="11 - TextBox">
            <a:extLst>
              <a:ext uri="{FF2B5EF4-FFF2-40B4-BE49-F238E27FC236}">
                <a16:creationId xmlns:a16="http://schemas.microsoft.com/office/drawing/2014/main" id="{EAC8DDD0-A3F9-406E-8A16-B81757CD5126}"/>
              </a:ext>
            </a:extLst>
          </p:cNvPr>
          <p:cNvSpPr txBox="1"/>
          <p:nvPr/>
        </p:nvSpPr>
        <p:spPr>
          <a:xfrm>
            <a:off x="-1" y="4722864"/>
            <a:ext cx="7584119" cy="646331"/>
          </a:xfrm>
          <a:prstGeom prst="rect">
            <a:avLst/>
          </a:prstGeom>
          <a:noFill/>
        </p:spPr>
        <p:txBody>
          <a:bodyPr wrap="square" rtlCol="0">
            <a:spAutoFit/>
          </a:bodyPr>
          <a:lstStyle/>
          <a:p>
            <a:pPr marL="180975" indent="-180975" algn="just"/>
            <a:r>
              <a:rPr lang="el-GR" sz="1200" i="1" dirty="0">
                <a:solidFill>
                  <a:srgbClr val="339933"/>
                </a:solidFill>
              </a:rPr>
              <a:t>	</a:t>
            </a:r>
            <a:r>
              <a:rPr lang="el-GR" sz="1200" i="1" dirty="0">
                <a:solidFill>
                  <a:srgbClr val="006600"/>
                </a:solidFill>
              </a:rPr>
              <a:t>Δευτεροβάθμια εκπαίδευση σε δημόσια και ιδιωτικά γυμνάσια, λύκεια, φροντιστήρια, δημόσια και ιδιωτικά Ινστιτούτα Επαγγελματικής Κατάρτισης (Ι.Ε.Κ.), Κέντρα Επαγγελματικής Κατάρτισης (Κ.Ε.Κ.), Κέντρα Ελευθέρων Σπουδών (Κ.Ε.Σ.), τριτοβάθμια εκπαίδευση, στη διδασκαλία μαθημάτων σχετικών με το γνωστικό τους αντικείμενο.</a:t>
            </a:r>
          </a:p>
        </p:txBody>
      </p:sp>
      <p:sp>
        <p:nvSpPr>
          <p:cNvPr id="26" name="12 - TextBox">
            <a:extLst>
              <a:ext uri="{FF2B5EF4-FFF2-40B4-BE49-F238E27FC236}">
                <a16:creationId xmlns:a16="http://schemas.microsoft.com/office/drawing/2014/main" id="{245BE7CB-6CA4-4084-BC18-BA2ACA31ACD6}"/>
              </a:ext>
            </a:extLst>
          </p:cNvPr>
          <p:cNvSpPr txBox="1"/>
          <p:nvPr/>
        </p:nvSpPr>
        <p:spPr>
          <a:xfrm>
            <a:off x="0" y="5596701"/>
            <a:ext cx="7584118" cy="492443"/>
          </a:xfrm>
          <a:prstGeom prst="rect">
            <a:avLst/>
          </a:prstGeom>
          <a:noFill/>
        </p:spPr>
        <p:txBody>
          <a:bodyPr wrap="square" rtlCol="0">
            <a:spAutoFit/>
          </a:bodyPr>
          <a:lstStyle/>
          <a:p>
            <a:pPr marL="180975" indent="-180975" algn="just"/>
            <a:r>
              <a:rPr lang="el-GR" sz="1400" i="1" dirty="0">
                <a:solidFill>
                  <a:srgbClr val="006600"/>
                </a:solidFill>
              </a:rPr>
              <a:t>	</a:t>
            </a:r>
            <a:r>
              <a:rPr lang="el-GR" sz="1200" i="1" dirty="0">
                <a:solidFill>
                  <a:srgbClr val="006600"/>
                </a:solidFill>
              </a:rPr>
              <a:t>Πανεπιστήμια,  ερευνητικά κέντρα, ερευνητικά τεχνολογικά ινστιτούτα, τμήματα έρευνας επιχειρήσεων, διευθύνσεις, ή τμήματα εθνικών, ευρωπαϊκών ή διεθνών δημόσιων οργανισμών </a:t>
            </a:r>
            <a:r>
              <a:rPr lang="en-US" sz="1200" i="1" dirty="0">
                <a:solidFill>
                  <a:srgbClr val="006600"/>
                </a:solidFill>
              </a:rPr>
              <a:t>&amp;</a:t>
            </a:r>
            <a:r>
              <a:rPr lang="el-GR" sz="1200" i="1" dirty="0">
                <a:solidFill>
                  <a:srgbClr val="006600"/>
                </a:solidFill>
              </a:rPr>
              <a:t> ιδιωτικών επιχειρήσεων.</a:t>
            </a:r>
          </a:p>
        </p:txBody>
      </p:sp>
      <p:sp>
        <p:nvSpPr>
          <p:cNvPr id="27" name="19 - TextBox">
            <a:extLst>
              <a:ext uri="{FF2B5EF4-FFF2-40B4-BE49-F238E27FC236}">
                <a16:creationId xmlns:a16="http://schemas.microsoft.com/office/drawing/2014/main" id="{B011AF61-01D8-4DE9-8AE3-515725BE3B33}"/>
              </a:ext>
            </a:extLst>
          </p:cNvPr>
          <p:cNvSpPr txBox="1"/>
          <p:nvPr/>
        </p:nvSpPr>
        <p:spPr>
          <a:xfrm>
            <a:off x="-32" y="3986517"/>
            <a:ext cx="7584150" cy="507831"/>
          </a:xfrm>
          <a:prstGeom prst="rect">
            <a:avLst/>
          </a:prstGeom>
          <a:noFill/>
        </p:spPr>
        <p:txBody>
          <a:bodyPr wrap="square" rtlCol="0">
            <a:spAutoFit/>
          </a:bodyPr>
          <a:lstStyle/>
          <a:p>
            <a:pPr marL="180975" indent="-180975" algn="just"/>
            <a:r>
              <a:rPr lang="el-GR" sz="1500" i="1" dirty="0">
                <a:solidFill>
                  <a:srgbClr val="339933"/>
                </a:solidFill>
              </a:rPr>
              <a:t>	</a:t>
            </a:r>
            <a:r>
              <a:rPr lang="el-GR" sz="1200" i="1" dirty="0">
                <a:solidFill>
                  <a:srgbClr val="006600"/>
                </a:solidFill>
              </a:rPr>
              <a:t>Εκπόνηση μελετών και ανάπτυξη, διαχείριση, εγκατάσταση, πιστοποίηση και επιθεώρηση συστημάτων διασφάλισης ποιότητας, παροχή υπηρεσιών τεχνικού ασφαλείας, εκπόνηση μελετών εκτίμησης και διαχείρισης κινδύνου κ.α.</a:t>
            </a:r>
            <a:endParaRPr lang="el-GR" sz="1500" i="1" dirty="0">
              <a:solidFill>
                <a:srgbClr val="006600"/>
              </a:solidFill>
            </a:endParaRPr>
          </a:p>
        </p:txBody>
      </p:sp>
      <p:sp>
        <p:nvSpPr>
          <p:cNvPr id="33" name="7 - TextBox">
            <a:extLst>
              <a:ext uri="{FF2B5EF4-FFF2-40B4-BE49-F238E27FC236}">
                <a16:creationId xmlns:a16="http://schemas.microsoft.com/office/drawing/2014/main" id="{929434D8-F1B6-5EE5-F189-5007031DBDF6}"/>
              </a:ext>
            </a:extLst>
          </p:cNvPr>
          <p:cNvSpPr txBox="1"/>
          <p:nvPr/>
        </p:nvSpPr>
        <p:spPr>
          <a:xfrm>
            <a:off x="-684584" y="721125"/>
            <a:ext cx="9144000" cy="717889"/>
          </a:xfrm>
          <a:prstGeom prst="rect">
            <a:avLst/>
          </a:prstGeom>
          <a:noFill/>
        </p:spPr>
        <p:txBody>
          <a:bodyPr wrap="square" rtlCol="0">
            <a:spAutoFit/>
          </a:bodyPr>
          <a:lstStyle/>
          <a:p>
            <a:pPr marL="280149" indent="-280149" algn="just" defTabSz="778193">
              <a:spcBef>
                <a:spcPts val="600"/>
              </a:spcBef>
              <a:defRPr/>
            </a:pPr>
            <a:r>
              <a:rPr lang="el-GR" b="1" dirty="0">
                <a:solidFill>
                  <a:srgbClr val="002060"/>
                </a:solidFill>
              </a:rPr>
              <a:t>Οι διπλωματούχοι Χημικοί Μηχανικοί μπορούν να απασχοληθούν στους παρακάτω τομείς:</a:t>
            </a:r>
          </a:p>
          <a:p>
            <a:pPr marL="180975" indent="-180975" defTabSz="778193">
              <a:spcBef>
                <a:spcPts val="600"/>
              </a:spcBef>
              <a:buFont typeface="Arial" panose="020B0604020202020204" pitchFamily="34" charset="0"/>
              <a:buChar char="•"/>
              <a:defRPr/>
            </a:pPr>
            <a:r>
              <a:rPr lang="el-GR" sz="1765" b="1" kern="0" dirty="0">
                <a:solidFill>
                  <a:srgbClr val="002060"/>
                </a:solidFill>
                <a:cs typeface="Calibri" panose="020F0502020204030204" pitchFamily="34" charset="0"/>
              </a:rPr>
              <a:t>Βιομηχανία</a:t>
            </a:r>
          </a:p>
        </p:txBody>
      </p:sp>
      <p:grpSp>
        <p:nvGrpSpPr>
          <p:cNvPr id="34" name="31 - Ομάδα">
            <a:extLst>
              <a:ext uri="{FF2B5EF4-FFF2-40B4-BE49-F238E27FC236}">
                <a16:creationId xmlns:a16="http://schemas.microsoft.com/office/drawing/2014/main" id="{8E56772E-FD4A-1EC3-EEAD-52DB0B6CDB9B}"/>
              </a:ext>
            </a:extLst>
          </p:cNvPr>
          <p:cNvGrpSpPr/>
          <p:nvPr/>
        </p:nvGrpSpPr>
        <p:grpSpPr>
          <a:xfrm>
            <a:off x="9017943" y="1069989"/>
            <a:ext cx="1545336" cy="1617922"/>
            <a:chOff x="7429520" y="1500174"/>
            <a:chExt cx="1545336" cy="1617922"/>
          </a:xfrm>
        </p:grpSpPr>
        <p:pic>
          <p:nvPicPr>
            <p:cNvPr id="36" name="Picture 4" descr="Η καινοτομία στη βιομηχανία τροφίμων">
              <a:extLst>
                <a:ext uri="{FF2B5EF4-FFF2-40B4-BE49-F238E27FC236}">
                  <a16:creationId xmlns:a16="http://schemas.microsoft.com/office/drawing/2014/main" id="{0A5065FD-E8D9-078A-6FE9-94F8A7ABB41F}"/>
                </a:ext>
              </a:extLst>
            </p:cNvPr>
            <p:cNvPicPr>
              <a:picLocks noChangeArrowheads="1"/>
            </p:cNvPicPr>
            <p:nvPr/>
          </p:nvPicPr>
          <p:blipFill>
            <a:blip r:embed="rId3" cstate="print"/>
            <a:srcRect/>
            <a:stretch>
              <a:fillRect/>
            </a:stretch>
          </p:blipFill>
          <p:spPr bwMode="auto">
            <a:xfrm>
              <a:off x="7429520" y="1500174"/>
              <a:ext cx="1543050" cy="963930"/>
            </a:xfrm>
            <a:prstGeom prst="rect">
              <a:avLst/>
            </a:prstGeom>
            <a:noFill/>
          </p:spPr>
        </p:pic>
        <p:pic>
          <p:nvPicPr>
            <p:cNvPr id="37" name="Picture 2" descr="Διυληστήρια -Χημική βιομηχανία – Πλαστικά – Spanelas">
              <a:extLst>
                <a:ext uri="{FF2B5EF4-FFF2-40B4-BE49-F238E27FC236}">
                  <a16:creationId xmlns:a16="http://schemas.microsoft.com/office/drawing/2014/main" id="{35B9AD04-4836-20FD-9BAD-13E744A1C3E7}"/>
                </a:ext>
              </a:extLst>
            </p:cNvPr>
            <p:cNvPicPr>
              <a:picLocks noChangeAspect="1" noChangeArrowheads="1"/>
            </p:cNvPicPr>
            <p:nvPr/>
          </p:nvPicPr>
          <p:blipFill>
            <a:blip r:embed="rId4" cstate="print"/>
            <a:srcRect/>
            <a:stretch>
              <a:fillRect/>
            </a:stretch>
          </p:blipFill>
          <p:spPr bwMode="auto">
            <a:xfrm>
              <a:off x="7429520" y="2285992"/>
              <a:ext cx="1545336" cy="832104"/>
            </a:xfrm>
            <a:prstGeom prst="rect">
              <a:avLst/>
            </a:prstGeom>
            <a:noFill/>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8316996"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900" dirty="0">
                <a:solidFill>
                  <a:srgbClr val="006600"/>
                </a:solidFill>
                <a:latin typeface="Calibri" panose="020F0502020204030204" pitchFamily="34" charset="0"/>
                <a:cs typeface="Calibri" panose="020F0502020204030204" pitchFamily="34" charset="0"/>
              </a:rPr>
              <a:t>Επαγγελματικά δικαιώματα Χημικών Μηχανικών!</a:t>
            </a:r>
            <a:endParaRPr lang="en-GB" sz="2900" dirty="0">
              <a:solidFill>
                <a:srgbClr val="006600"/>
              </a:solidFill>
              <a:latin typeface="Calibri" panose="020F0502020204030204" pitchFamily="34" charset="0"/>
              <a:cs typeface="Calibri" panose="020F0502020204030204" pitchFamily="34" charset="0"/>
            </a:endParaRPr>
          </a:p>
        </p:txBody>
      </p:sp>
      <p:cxnSp>
        <p:nvCxnSpPr>
          <p:cNvPr id="5"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6" name="Picture 31">
            <a:extLst>
              <a:ext uri="{FF2B5EF4-FFF2-40B4-BE49-F238E27FC236}">
                <a16:creationId xmlns:a16="http://schemas.microsoft.com/office/drawing/2014/main" id="{543FB90F-1A74-45ED-99C8-F196B11964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
        <p:nvSpPr>
          <p:cNvPr id="8" name="TextBox 28">
            <a:extLst>
              <a:ext uri="{FF2B5EF4-FFF2-40B4-BE49-F238E27FC236}">
                <a16:creationId xmlns:a16="http://schemas.microsoft.com/office/drawing/2014/main" id="{340C812C-C4A2-48C5-8C76-CFB2C9A1EB17}"/>
              </a:ext>
            </a:extLst>
          </p:cNvPr>
          <p:cNvSpPr txBox="1"/>
          <p:nvPr/>
        </p:nvSpPr>
        <p:spPr>
          <a:xfrm>
            <a:off x="5655001" y="1284275"/>
            <a:ext cx="3228221" cy="461665"/>
          </a:xfrm>
          <a:prstGeom prst="rect">
            <a:avLst/>
          </a:prstGeom>
          <a:noFill/>
        </p:spPr>
        <p:txBody>
          <a:bodyPr wrap="square">
            <a:spAutoFit/>
          </a:bodyPr>
          <a:lstStyle/>
          <a:p>
            <a:pPr algn="ctr"/>
            <a:r>
              <a:rPr lang="el-GR" sz="1200" b="1" dirty="0"/>
              <a:t>Άρθρο 8 του ΠΔ 99 </a:t>
            </a:r>
          </a:p>
          <a:p>
            <a:pPr algn="ctr"/>
            <a:r>
              <a:rPr lang="el-GR" sz="1200" b="1" dirty="0"/>
              <a:t>(ΦΕΚ 187/05-11-2018, τεύχος Α’)</a:t>
            </a:r>
            <a:endParaRPr lang="en-US" sz="1200" b="1" dirty="0"/>
          </a:p>
        </p:txBody>
      </p:sp>
      <p:grpSp>
        <p:nvGrpSpPr>
          <p:cNvPr id="9" name="Group 1">
            <a:extLst>
              <a:ext uri="{FF2B5EF4-FFF2-40B4-BE49-F238E27FC236}">
                <a16:creationId xmlns:a16="http://schemas.microsoft.com/office/drawing/2014/main" id="{2CDC132B-7E20-4AF7-907B-A9638891E379}"/>
              </a:ext>
            </a:extLst>
          </p:cNvPr>
          <p:cNvGrpSpPr/>
          <p:nvPr/>
        </p:nvGrpSpPr>
        <p:grpSpPr>
          <a:xfrm>
            <a:off x="6093426" y="1671902"/>
            <a:ext cx="2943070" cy="3043884"/>
            <a:chOff x="5442446" y="1238216"/>
            <a:chExt cx="3509946" cy="3636405"/>
          </a:xfrm>
        </p:grpSpPr>
        <p:pic>
          <p:nvPicPr>
            <p:cNvPr id="10" name="Picture 2">
              <a:extLst>
                <a:ext uri="{FF2B5EF4-FFF2-40B4-BE49-F238E27FC236}">
                  <a16:creationId xmlns:a16="http://schemas.microsoft.com/office/drawing/2014/main" id="{9630FE30-2515-4765-A230-2D96120AA3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01" r="4683"/>
            <a:stretch/>
          </p:blipFill>
          <p:spPr>
            <a:xfrm>
              <a:off x="5442446" y="1238216"/>
              <a:ext cx="3509946" cy="3636405"/>
            </a:xfrm>
            <a:prstGeom prst="rect">
              <a:avLst/>
            </a:prstGeom>
          </p:spPr>
        </p:pic>
        <p:sp>
          <p:nvSpPr>
            <p:cNvPr id="11" name="Content Placeholder 2">
              <a:extLst>
                <a:ext uri="{FF2B5EF4-FFF2-40B4-BE49-F238E27FC236}">
                  <a16:creationId xmlns:a16="http://schemas.microsoft.com/office/drawing/2014/main" id="{200E7949-FF88-49E4-8B7E-F9702EE37DF0}"/>
                </a:ext>
              </a:extLst>
            </p:cNvPr>
            <p:cNvSpPr txBox="1">
              <a:spLocks/>
            </p:cNvSpPr>
            <p:nvPr/>
          </p:nvSpPr>
          <p:spPr bwMode="auto">
            <a:xfrm>
              <a:off x="7845074" y="1382730"/>
              <a:ext cx="687366" cy="534102"/>
            </a:xfrm>
            <a:prstGeom prst="rect">
              <a:avLst/>
            </a:prstGeom>
            <a:solidFill>
              <a:schemeClr val="bg1"/>
            </a:solidFill>
            <a:ln w="3175">
              <a:noFill/>
              <a:miter lim="800000"/>
              <a:headEnd/>
              <a:tailEnd/>
            </a:ln>
            <a:effectLst/>
          </p:spPr>
          <p:txBody>
            <a:bodyPr vert="horz" wrap="square" lIns="0" tIns="0" rIns="0" bIns="0" numCol="1" anchor="t" anchorCtr="0" compatLnSpc="1">
              <a:prstTxWarp prst="textNoShape">
                <a:avLst/>
              </a:prstTxWarp>
            </a:bodyPr>
            <a:lstStyle>
              <a:lvl1pPr marL="296863" indent="-296863" algn="l" defTabSz="793750" rtl="0" eaLnBrk="1" fontAlgn="base" hangingPunct="1">
                <a:spcBef>
                  <a:spcPct val="20000"/>
                </a:spcBef>
                <a:spcAft>
                  <a:spcPct val="0"/>
                </a:spcAft>
                <a:defRPr sz="2000" b="1">
                  <a:solidFill>
                    <a:srgbClr val="333399"/>
                  </a:solidFill>
                  <a:latin typeface="+mn-lt"/>
                  <a:ea typeface="+mn-ea"/>
                  <a:cs typeface="+mn-cs"/>
                </a:defRPr>
              </a:lvl1pPr>
              <a:lvl2pPr marL="644525" indent="-247650" algn="l" defTabSz="793750" rtl="0" eaLnBrk="1" fontAlgn="base" hangingPunct="1">
                <a:spcBef>
                  <a:spcPct val="20000"/>
                </a:spcBef>
                <a:spcAft>
                  <a:spcPct val="0"/>
                </a:spcAft>
                <a:buChar char="–"/>
                <a:defRPr sz="1600" b="1">
                  <a:solidFill>
                    <a:srgbClr val="333399"/>
                  </a:solidFill>
                  <a:latin typeface="+mn-lt"/>
                </a:defRPr>
              </a:lvl2pPr>
              <a:lvl3pPr marL="992188" indent="-198438" algn="l" defTabSz="793750" rtl="0" eaLnBrk="1" fontAlgn="base" hangingPunct="1">
                <a:spcBef>
                  <a:spcPct val="20000"/>
                </a:spcBef>
                <a:spcAft>
                  <a:spcPct val="0"/>
                </a:spcAft>
                <a:buChar char="•"/>
                <a:defRPr sz="1600" b="1">
                  <a:solidFill>
                    <a:srgbClr val="333399"/>
                  </a:solidFill>
                  <a:latin typeface="+mn-lt"/>
                </a:defRPr>
              </a:lvl3pPr>
              <a:lvl4pPr marL="1389063" indent="-198438" algn="l" defTabSz="793750" rtl="0" eaLnBrk="1" fontAlgn="base" hangingPunct="1">
                <a:spcBef>
                  <a:spcPct val="20000"/>
                </a:spcBef>
                <a:spcAft>
                  <a:spcPct val="0"/>
                </a:spcAft>
                <a:buChar char="–"/>
                <a:defRPr sz="1600" b="1">
                  <a:solidFill>
                    <a:srgbClr val="333399"/>
                  </a:solidFill>
                  <a:latin typeface="+mn-lt"/>
                </a:defRPr>
              </a:lvl4pPr>
              <a:lvl5pPr marL="1785938" indent="-198438" algn="l" defTabSz="793750" rtl="0" eaLnBrk="1" fontAlgn="base" hangingPunct="1">
                <a:spcBef>
                  <a:spcPct val="20000"/>
                </a:spcBef>
                <a:spcAft>
                  <a:spcPct val="0"/>
                </a:spcAft>
                <a:buChar char="»"/>
                <a:defRPr sz="1600" b="1">
                  <a:solidFill>
                    <a:srgbClr val="333399"/>
                  </a:solidFill>
                  <a:latin typeface="+mn-lt"/>
                </a:defRPr>
              </a:lvl5pPr>
              <a:lvl6pPr marL="2243138" indent="-198438" algn="l" defTabSz="793750" rtl="0" eaLnBrk="1" fontAlgn="base" hangingPunct="1">
                <a:spcBef>
                  <a:spcPct val="20000"/>
                </a:spcBef>
                <a:spcAft>
                  <a:spcPct val="0"/>
                </a:spcAft>
                <a:buChar char="»"/>
                <a:defRPr sz="1600" b="1">
                  <a:solidFill>
                    <a:srgbClr val="333399"/>
                  </a:solidFill>
                  <a:latin typeface="+mn-lt"/>
                </a:defRPr>
              </a:lvl6pPr>
              <a:lvl7pPr marL="2700338" indent="-198438" algn="l" defTabSz="793750" rtl="0" eaLnBrk="1" fontAlgn="base" hangingPunct="1">
                <a:spcBef>
                  <a:spcPct val="20000"/>
                </a:spcBef>
                <a:spcAft>
                  <a:spcPct val="0"/>
                </a:spcAft>
                <a:buChar char="»"/>
                <a:defRPr sz="1600" b="1">
                  <a:solidFill>
                    <a:srgbClr val="333399"/>
                  </a:solidFill>
                  <a:latin typeface="+mn-lt"/>
                </a:defRPr>
              </a:lvl7pPr>
              <a:lvl8pPr marL="3157538" indent="-198438" algn="l" defTabSz="793750" rtl="0" eaLnBrk="1" fontAlgn="base" hangingPunct="1">
                <a:spcBef>
                  <a:spcPct val="20000"/>
                </a:spcBef>
                <a:spcAft>
                  <a:spcPct val="0"/>
                </a:spcAft>
                <a:buChar char="»"/>
                <a:defRPr sz="1600" b="1">
                  <a:solidFill>
                    <a:srgbClr val="333399"/>
                  </a:solidFill>
                  <a:latin typeface="+mn-lt"/>
                </a:defRPr>
              </a:lvl8pPr>
              <a:lvl9pPr marL="3614738" indent="-198438" algn="l" defTabSz="793750" rtl="0" eaLnBrk="1" fontAlgn="base" hangingPunct="1">
                <a:spcBef>
                  <a:spcPct val="20000"/>
                </a:spcBef>
                <a:spcAft>
                  <a:spcPct val="0"/>
                </a:spcAft>
                <a:buChar char="»"/>
                <a:defRPr sz="1600" b="1">
                  <a:solidFill>
                    <a:srgbClr val="333399"/>
                  </a:solidFill>
                  <a:latin typeface="+mn-lt"/>
                </a:defRPr>
              </a:lvl9pPr>
            </a:lstStyle>
            <a:p>
              <a:pPr marL="0" indent="0" defTabSz="778193">
                <a:spcBef>
                  <a:spcPts val="600"/>
                </a:spcBef>
                <a:defRPr/>
              </a:pPr>
              <a:endParaRPr lang="el-GR" sz="1765" b="0" kern="0" dirty="0">
                <a:solidFill>
                  <a:srgbClr val="002060"/>
                </a:solidFill>
                <a:cs typeface="Calibri" panose="020F0502020204030204" pitchFamily="34" charset="0"/>
              </a:endParaRPr>
            </a:p>
            <a:p>
              <a:pPr marL="0" indent="0" defTabSz="778193">
                <a:spcBef>
                  <a:spcPts val="600"/>
                </a:spcBef>
                <a:defRPr/>
              </a:pPr>
              <a:endParaRPr lang="el-GR" sz="1765" b="0" kern="0" dirty="0">
                <a:solidFill>
                  <a:srgbClr val="002060"/>
                </a:solidFill>
                <a:cs typeface="Calibri" panose="020F0502020204030204" pitchFamily="34" charset="0"/>
              </a:endParaRPr>
            </a:p>
          </p:txBody>
        </p:sp>
      </p:grpSp>
      <p:sp>
        <p:nvSpPr>
          <p:cNvPr id="12" name="11 - TextBox"/>
          <p:cNvSpPr txBox="1"/>
          <p:nvPr/>
        </p:nvSpPr>
        <p:spPr>
          <a:xfrm>
            <a:off x="71406" y="785794"/>
            <a:ext cx="7560032" cy="369332"/>
          </a:xfrm>
          <a:prstGeom prst="rect">
            <a:avLst/>
          </a:prstGeom>
          <a:noFill/>
        </p:spPr>
        <p:txBody>
          <a:bodyPr wrap="square" rtlCol="0">
            <a:spAutoFit/>
          </a:bodyPr>
          <a:lstStyle/>
          <a:p>
            <a:pPr algn="just"/>
            <a:r>
              <a:rPr lang="el-GR" b="1" dirty="0">
                <a:solidFill>
                  <a:srgbClr val="002060"/>
                </a:solidFill>
              </a:rPr>
              <a:t>Ο Διπλωματούχος Χημικός Μηχανικός </a:t>
            </a:r>
            <a:r>
              <a:rPr lang="el-GR" b="1" kern="0" dirty="0">
                <a:solidFill>
                  <a:srgbClr val="002060"/>
                </a:solidFill>
                <a:cs typeface="Calibri" panose="020F0502020204030204" pitchFamily="34" charset="0"/>
              </a:rPr>
              <a:t>μπορεί να εγγραφεί στις κατηγορίες</a:t>
            </a:r>
            <a:r>
              <a:rPr lang="el-GR" b="1" dirty="0">
                <a:solidFill>
                  <a:srgbClr val="002060"/>
                </a:solidFill>
              </a:rPr>
              <a:t>: </a:t>
            </a:r>
          </a:p>
        </p:txBody>
      </p:sp>
      <p:grpSp>
        <p:nvGrpSpPr>
          <p:cNvPr id="14" name="Ομάδα 2">
            <a:extLst>
              <a:ext uri="{FF2B5EF4-FFF2-40B4-BE49-F238E27FC236}">
                <a16:creationId xmlns:a16="http://schemas.microsoft.com/office/drawing/2014/main" id="{C20FDC6D-878A-4E9C-8299-76B89AE57611}"/>
              </a:ext>
            </a:extLst>
          </p:cNvPr>
          <p:cNvGrpSpPr/>
          <p:nvPr/>
        </p:nvGrpSpPr>
        <p:grpSpPr>
          <a:xfrm>
            <a:off x="39765" y="1275097"/>
            <a:ext cx="1639299" cy="653650"/>
            <a:chOff x="30461" y="2996952"/>
            <a:chExt cx="2338735" cy="983308"/>
          </a:xfrm>
        </p:grpSpPr>
        <p:sp>
          <p:nvSpPr>
            <p:cNvPr id="15" name="Στρογγυλεμένο ορθογώνιο 13">
              <a:extLst>
                <a:ext uri="{FF2B5EF4-FFF2-40B4-BE49-F238E27FC236}">
                  <a16:creationId xmlns:a16="http://schemas.microsoft.com/office/drawing/2014/main" id="{FED278C5-6275-4C82-B1F6-07B42F658C8D}"/>
                </a:ext>
              </a:extLst>
            </p:cNvPr>
            <p:cNvSpPr/>
            <p:nvPr/>
          </p:nvSpPr>
          <p:spPr>
            <a:xfrm>
              <a:off x="107504" y="2996952"/>
              <a:ext cx="2261692" cy="976616"/>
            </a:xfrm>
            <a:prstGeom prst="roundRect">
              <a:avLst/>
            </a:prstGeom>
            <a:solidFill>
              <a:srgbClr val="FFDC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16" name="TextBox 15">
              <a:extLst>
                <a:ext uri="{FF2B5EF4-FFF2-40B4-BE49-F238E27FC236}">
                  <a16:creationId xmlns:a16="http://schemas.microsoft.com/office/drawing/2014/main" id="{20265ADD-D9DB-42F5-820D-62AC9C099284}"/>
                </a:ext>
              </a:extLst>
            </p:cNvPr>
            <p:cNvSpPr txBox="1"/>
            <p:nvPr/>
          </p:nvSpPr>
          <p:spPr>
            <a:xfrm>
              <a:off x="30461" y="3100564"/>
              <a:ext cx="2304255" cy="879696"/>
            </a:xfrm>
            <a:prstGeom prst="rect">
              <a:avLst/>
            </a:prstGeom>
            <a:noFill/>
          </p:spPr>
          <p:txBody>
            <a:bodyPr wrap="square" rtlCol="0">
              <a:spAutoFit/>
            </a:bodyPr>
            <a:lstStyle/>
            <a:p>
              <a:pPr algn="ctr"/>
              <a:r>
                <a:rPr lang="el-GR" sz="1600" dirty="0">
                  <a:solidFill>
                    <a:schemeClr val="tx2">
                      <a:lumMod val="75000"/>
                    </a:schemeClr>
                  </a:solidFill>
                </a:rPr>
                <a:t>Ενεργειακές Μελέτες</a:t>
              </a:r>
            </a:p>
          </p:txBody>
        </p:sp>
      </p:grpSp>
      <p:grpSp>
        <p:nvGrpSpPr>
          <p:cNvPr id="17" name="Ομάδα 3">
            <a:extLst>
              <a:ext uri="{FF2B5EF4-FFF2-40B4-BE49-F238E27FC236}">
                <a16:creationId xmlns:a16="http://schemas.microsoft.com/office/drawing/2014/main" id="{0E52AAA1-54CB-41E5-A106-2C0E6C885469}"/>
              </a:ext>
            </a:extLst>
          </p:cNvPr>
          <p:cNvGrpSpPr/>
          <p:nvPr/>
        </p:nvGrpSpPr>
        <p:grpSpPr>
          <a:xfrm>
            <a:off x="1763688" y="1268760"/>
            <a:ext cx="2105450" cy="655540"/>
            <a:chOff x="2483768" y="3042697"/>
            <a:chExt cx="2261692" cy="976616"/>
          </a:xfrm>
        </p:grpSpPr>
        <p:sp>
          <p:nvSpPr>
            <p:cNvPr id="18" name="Στρογγυλεμένο ορθογώνιο 15">
              <a:extLst>
                <a:ext uri="{FF2B5EF4-FFF2-40B4-BE49-F238E27FC236}">
                  <a16:creationId xmlns:a16="http://schemas.microsoft.com/office/drawing/2014/main" id="{4526F4F0-845B-43FC-A598-6384988D7CBC}"/>
                </a:ext>
              </a:extLst>
            </p:cNvPr>
            <p:cNvSpPr/>
            <p:nvPr/>
          </p:nvSpPr>
          <p:spPr>
            <a:xfrm>
              <a:off x="2483768" y="3042697"/>
              <a:ext cx="2261692" cy="97661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19" name="TextBox 18">
              <a:extLst>
                <a:ext uri="{FF2B5EF4-FFF2-40B4-BE49-F238E27FC236}">
                  <a16:creationId xmlns:a16="http://schemas.microsoft.com/office/drawing/2014/main" id="{58EAF484-B69F-47FF-A569-BEF881BAED6B}"/>
                </a:ext>
              </a:extLst>
            </p:cNvPr>
            <p:cNvSpPr txBox="1"/>
            <p:nvPr/>
          </p:nvSpPr>
          <p:spPr>
            <a:xfrm>
              <a:off x="2615390" y="3139279"/>
              <a:ext cx="2000883" cy="871193"/>
            </a:xfrm>
            <a:prstGeom prst="rect">
              <a:avLst/>
            </a:prstGeom>
            <a:noFill/>
          </p:spPr>
          <p:txBody>
            <a:bodyPr wrap="square" rtlCol="0">
              <a:spAutoFit/>
            </a:bodyPr>
            <a:lstStyle/>
            <a:p>
              <a:pPr algn="ctr"/>
              <a:r>
                <a:rPr lang="el-GR" sz="1600" dirty="0">
                  <a:solidFill>
                    <a:schemeClr val="tx2">
                      <a:lumMod val="75000"/>
                    </a:schemeClr>
                  </a:solidFill>
                </a:rPr>
                <a:t>Μελέτες χημικής μηχανικής</a:t>
              </a:r>
            </a:p>
          </p:txBody>
        </p:sp>
      </p:grpSp>
      <p:grpSp>
        <p:nvGrpSpPr>
          <p:cNvPr id="23" name="Ομάδα 14">
            <a:extLst>
              <a:ext uri="{FF2B5EF4-FFF2-40B4-BE49-F238E27FC236}">
                <a16:creationId xmlns:a16="http://schemas.microsoft.com/office/drawing/2014/main" id="{AC79BCAA-756F-489B-8FAB-16A984B34BF6}"/>
              </a:ext>
            </a:extLst>
          </p:cNvPr>
          <p:cNvGrpSpPr/>
          <p:nvPr/>
        </p:nvGrpSpPr>
        <p:grpSpPr>
          <a:xfrm>
            <a:off x="93767" y="2064699"/>
            <a:ext cx="1585297" cy="671136"/>
            <a:chOff x="4633416" y="4775478"/>
            <a:chExt cx="2302822" cy="1254941"/>
          </a:xfrm>
        </p:grpSpPr>
        <p:sp>
          <p:nvSpPr>
            <p:cNvPr id="24" name="Στρογγυλεμένο ορθογώνιο 17">
              <a:extLst>
                <a:ext uri="{FF2B5EF4-FFF2-40B4-BE49-F238E27FC236}">
                  <a16:creationId xmlns:a16="http://schemas.microsoft.com/office/drawing/2014/main" id="{028A6B2F-BAE0-4072-B6B9-979C9F5002B6}"/>
                </a:ext>
              </a:extLst>
            </p:cNvPr>
            <p:cNvSpPr/>
            <p:nvPr/>
          </p:nvSpPr>
          <p:spPr>
            <a:xfrm>
              <a:off x="4674546" y="4775478"/>
              <a:ext cx="2261692" cy="12549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dirty="0"/>
            </a:p>
          </p:txBody>
        </p:sp>
        <p:sp>
          <p:nvSpPr>
            <p:cNvPr id="25" name="Ορθογώνιο 12">
              <a:extLst>
                <a:ext uri="{FF2B5EF4-FFF2-40B4-BE49-F238E27FC236}">
                  <a16:creationId xmlns:a16="http://schemas.microsoft.com/office/drawing/2014/main" id="{308C8A80-F278-4AF8-9500-0F27AE451F63}"/>
                </a:ext>
              </a:extLst>
            </p:cNvPr>
            <p:cNvSpPr/>
            <p:nvPr/>
          </p:nvSpPr>
          <p:spPr>
            <a:xfrm>
              <a:off x="4633416" y="4826120"/>
              <a:ext cx="2302822" cy="1130399"/>
            </a:xfrm>
            <a:prstGeom prst="rect">
              <a:avLst/>
            </a:prstGeom>
          </p:spPr>
          <p:txBody>
            <a:bodyPr wrap="square">
              <a:spAutoFit/>
            </a:bodyPr>
            <a:lstStyle/>
            <a:p>
              <a:pPr algn="ctr"/>
              <a:r>
                <a:rPr lang="el-GR" sz="1600" dirty="0">
                  <a:solidFill>
                    <a:schemeClr val="tx2">
                      <a:lumMod val="75000"/>
                    </a:schemeClr>
                  </a:solidFill>
                </a:rPr>
                <a:t>Περιβαλλοντικές μελέτες </a:t>
              </a:r>
            </a:p>
          </p:txBody>
        </p:sp>
      </p:grpSp>
      <p:grpSp>
        <p:nvGrpSpPr>
          <p:cNvPr id="26" name="Group 25">
            <a:extLst>
              <a:ext uri="{FF2B5EF4-FFF2-40B4-BE49-F238E27FC236}">
                <a16:creationId xmlns:a16="http://schemas.microsoft.com/office/drawing/2014/main" id="{255C92F6-9DB4-41EB-A08B-52365D5AF7B4}"/>
              </a:ext>
            </a:extLst>
          </p:cNvPr>
          <p:cNvGrpSpPr/>
          <p:nvPr/>
        </p:nvGrpSpPr>
        <p:grpSpPr>
          <a:xfrm>
            <a:off x="3925987" y="1269162"/>
            <a:ext cx="1639299" cy="685216"/>
            <a:chOff x="3549125" y="1471751"/>
            <a:chExt cx="1639299" cy="839090"/>
          </a:xfrm>
        </p:grpSpPr>
        <p:sp>
          <p:nvSpPr>
            <p:cNvPr id="27" name="Στρογγυλεμένο ορθογώνιο 15">
              <a:extLst>
                <a:ext uri="{FF2B5EF4-FFF2-40B4-BE49-F238E27FC236}">
                  <a16:creationId xmlns:a16="http://schemas.microsoft.com/office/drawing/2014/main" id="{9B763655-1481-402F-BC04-4A9B3FE42E83}"/>
                </a:ext>
              </a:extLst>
            </p:cNvPr>
            <p:cNvSpPr/>
            <p:nvPr/>
          </p:nvSpPr>
          <p:spPr>
            <a:xfrm>
              <a:off x="3549125" y="1471751"/>
              <a:ext cx="1639299" cy="83909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28" name="TextBox 27">
              <a:extLst>
                <a:ext uri="{FF2B5EF4-FFF2-40B4-BE49-F238E27FC236}">
                  <a16:creationId xmlns:a16="http://schemas.microsoft.com/office/drawing/2014/main" id="{F31F3E72-D240-4468-8589-1E5F175B9B47}"/>
                </a:ext>
              </a:extLst>
            </p:cNvPr>
            <p:cNvSpPr txBox="1"/>
            <p:nvPr/>
          </p:nvSpPr>
          <p:spPr>
            <a:xfrm>
              <a:off x="3765289" y="1554051"/>
              <a:ext cx="1200420" cy="584775"/>
            </a:xfrm>
            <a:prstGeom prst="rect">
              <a:avLst/>
            </a:prstGeom>
            <a:noFill/>
          </p:spPr>
          <p:txBody>
            <a:bodyPr wrap="square" rtlCol="0">
              <a:spAutoFit/>
            </a:bodyPr>
            <a:lstStyle/>
            <a:p>
              <a:pPr algn="ctr"/>
              <a:r>
                <a:rPr lang="el-GR" sz="1600" dirty="0">
                  <a:solidFill>
                    <a:schemeClr val="tx2">
                      <a:lumMod val="75000"/>
                    </a:schemeClr>
                  </a:solidFill>
                </a:rPr>
                <a:t> Χημικές Μελέτες</a:t>
              </a:r>
            </a:p>
          </p:txBody>
        </p:sp>
      </p:grpSp>
      <p:grpSp>
        <p:nvGrpSpPr>
          <p:cNvPr id="29" name="Group 28">
            <a:extLst>
              <a:ext uri="{FF2B5EF4-FFF2-40B4-BE49-F238E27FC236}">
                <a16:creationId xmlns:a16="http://schemas.microsoft.com/office/drawing/2014/main" id="{E934B078-4F58-489C-B468-981DA1F98557}"/>
              </a:ext>
            </a:extLst>
          </p:cNvPr>
          <p:cNvGrpSpPr/>
          <p:nvPr/>
        </p:nvGrpSpPr>
        <p:grpSpPr>
          <a:xfrm>
            <a:off x="3925987" y="2084837"/>
            <a:ext cx="1639299" cy="630630"/>
            <a:chOff x="3804160" y="2545144"/>
            <a:chExt cx="1639299" cy="894566"/>
          </a:xfrm>
        </p:grpSpPr>
        <p:sp>
          <p:nvSpPr>
            <p:cNvPr id="30" name="Στρογγυλεμένο ορθογώνιο 15">
              <a:extLst>
                <a:ext uri="{FF2B5EF4-FFF2-40B4-BE49-F238E27FC236}">
                  <a16:creationId xmlns:a16="http://schemas.microsoft.com/office/drawing/2014/main" id="{A22A2914-F20A-4C2B-8997-EF710437E0CB}"/>
                </a:ext>
              </a:extLst>
            </p:cNvPr>
            <p:cNvSpPr/>
            <p:nvPr/>
          </p:nvSpPr>
          <p:spPr>
            <a:xfrm>
              <a:off x="3804160" y="2565656"/>
              <a:ext cx="1639299" cy="87405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31" name="TextBox 30">
              <a:extLst>
                <a:ext uri="{FF2B5EF4-FFF2-40B4-BE49-F238E27FC236}">
                  <a16:creationId xmlns:a16="http://schemas.microsoft.com/office/drawing/2014/main" id="{B978C7AC-4ABB-40F0-8EBD-BC9B1D7C5254}"/>
                </a:ext>
              </a:extLst>
            </p:cNvPr>
            <p:cNvSpPr txBox="1"/>
            <p:nvPr/>
          </p:nvSpPr>
          <p:spPr>
            <a:xfrm>
              <a:off x="3916038" y="2545144"/>
              <a:ext cx="1359587" cy="829519"/>
            </a:xfrm>
            <a:prstGeom prst="rect">
              <a:avLst/>
            </a:prstGeom>
            <a:noFill/>
          </p:spPr>
          <p:txBody>
            <a:bodyPr wrap="square" rtlCol="0">
              <a:spAutoFit/>
            </a:bodyPr>
            <a:lstStyle/>
            <a:p>
              <a:pPr algn="ctr"/>
              <a:r>
                <a:rPr lang="el-GR" sz="1600" dirty="0">
                  <a:solidFill>
                    <a:schemeClr val="tx2">
                      <a:lumMod val="75000"/>
                    </a:schemeClr>
                  </a:solidFill>
                </a:rPr>
                <a:t>Μελέτες</a:t>
              </a:r>
            </a:p>
            <a:p>
              <a:pPr algn="ctr"/>
              <a:r>
                <a:rPr lang="el-GR" sz="1600" dirty="0">
                  <a:solidFill>
                    <a:schemeClr val="tx2">
                      <a:lumMod val="75000"/>
                    </a:schemeClr>
                  </a:solidFill>
                </a:rPr>
                <a:t>Βιομηχανιών</a:t>
              </a:r>
            </a:p>
          </p:txBody>
        </p:sp>
      </p:grpSp>
      <p:grpSp>
        <p:nvGrpSpPr>
          <p:cNvPr id="32" name="Group 31">
            <a:extLst>
              <a:ext uri="{FF2B5EF4-FFF2-40B4-BE49-F238E27FC236}">
                <a16:creationId xmlns:a16="http://schemas.microsoft.com/office/drawing/2014/main" id="{D66C857A-A211-406A-9A8D-CE61581E5D6F}"/>
              </a:ext>
            </a:extLst>
          </p:cNvPr>
          <p:cNvGrpSpPr/>
          <p:nvPr/>
        </p:nvGrpSpPr>
        <p:grpSpPr>
          <a:xfrm>
            <a:off x="1703023" y="2079477"/>
            <a:ext cx="2220905" cy="728165"/>
            <a:chOff x="1677356" y="2998014"/>
            <a:chExt cx="2406963" cy="584775"/>
          </a:xfrm>
        </p:grpSpPr>
        <p:sp>
          <p:nvSpPr>
            <p:cNvPr id="33" name="Στρογγυλεμένο ορθογώνιο 16">
              <a:extLst>
                <a:ext uri="{FF2B5EF4-FFF2-40B4-BE49-F238E27FC236}">
                  <a16:creationId xmlns:a16="http://schemas.microsoft.com/office/drawing/2014/main" id="{D8796FF7-3807-415D-A9A3-2C723CC0F246}"/>
                </a:ext>
              </a:extLst>
            </p:cNvPr>
            <p:cNvSpPr/>
            <p:nvPr/>
          </p:nvSpPr>
          <p:spPr>
            <a:xfrm>
              <a:off x="1733066" y="3009645"/>
              <a:ext cx="2291872" cy="51547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34" name="TextBox 33">
              <a:extLst>
                <a:ext uri="{FF2B5EF4-FFF2-40B4-BE49-F238E27FC236}">
                  <a16:creationId xmlns:a16="http://schemas.microsoft.com/office/drawing/2014/main" id="{6E1CCB45-A8E2-4BCF-9509-E8A29A9B19E1}"/>
                </a:ext>
              </a:extLst>
            </p:cNvPr>
            <p:cNvSpPr txBox="1"/>
            <p:nvPr/>
          </p:nvSpPr>
          <p:spPr>
            <a:xfrm>
              <a:off x="1677356" y="2998014"/>
              <a:ext cx="2406963" cy="584775"/>
            </a:xfrm>
            <a:prstGeom prst="rect">
              <a:avLst/>
            </a:prstGeom>
            <a:noFill/>
          </p:spPr>
          <p:txBody>
            <a:bodyPr wrap="square" rtlCol="0">
              <a:spAutoFit/>
            </a:bodyPr>
            <a:lstStyle/>
            <a:p>
              <a:pPr algn="ctr"/>
              <a:r>
                <a:rPr lang="el-GR" sz="1600" dirty="0">
                  <a:solidFill>
                    <a:schemeClr val="tx2">
                      <a:lumMod val="75000"/>
                    </a:schemeClr>
                  </a:solidFill>
                </a:rPr>
                <a:t>Μελέτες οργανώσεως &amp; επιχειρησιακής έρευνας</a:t>
              </a:r>
            </a:p>
          </p:txBody>
        </p:sp>
      </p:grpSp>
      <p:pic>
        <p:nvPicPr>
          <p:cNvPr id="2" name="Picture 1">
            <a:extLst>
              <a:ext uri="{FF2B5EF4-FFF2-40B4-BE49-F238E27FC236}">
                <a16:creationId xmlns:a16="http://schemas.microsoft.com/office/drawing/2014/main" id="{6ED6F5B8-75D1-4A31-83AF-AE898E5822AD}"/>
              </a:ext>
            </a:extLst>
          </p:cNvPr>
          <p:cNvPicPr>
            <a:picLocks noChangeAspect="1"/>
          </p:cNvPicPr>
          <p:nvPr/>
        </p:nvPicPr>
        <p:blipFill>
          <a:blip r:embed="rId4"/>
          <a:stretch>
            <a:fillRect/>
          </a:stretch>
        </p:blipFill>
        <p:spPr>
          <a:xfrm>
            <a:off x="2491722" y="3628417"/>
            <a:ext cx="2514306" cy="22498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7788598"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Τί κάνει ο Μηχανικός Περιβάλλοντος;</a:t>
            </a:r>
            <a:endParaRPr lang="en-GB" sz="30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sp>
        <p:nvSpPr>
          <p:cNvPr id="11" name="Content Placeholder 2">
            <a:extLst>
              <a:ext uri="{FF2B5EF4-FFF2-40B4-BE49-F238E27FC236}">
                <a16:creationId xmlns:a16="http://schemas.microsoft.com/office/drawing/2014/main" id="{B4770B1E-0810-431F-B2DB-176B15483A71}"/>
              </a:ext>
            </a:extLst>
          </p:cNvPr>
          <p:cNvSpPr txBox="1">
            <a:spLocks/>
          </p:cNvSpPr>
          <p:nvPr/>
        </p:nvSpPr>
        <p:spPr bwMode="auto">
          <a:xfrm>
            <a:off x="136968" y="871615"/>
            <a:ext cx="7243344" cy="2810516"/>
          </a:xfrm>
          <a:prstGeom prst="rect">
            <a:avLst/>
          </a:prstGeom>
          <a:noFill/>
          <a:ln w="3175">
            <a:noFill/>
            <a:miter lim="800000"/>
            <a:headEnd/>
            <a:tailEnd/>
          </a:ln>
          <a:effectLst/>
        </p:spPr>
        <p:txBody>
          <a:bodyPr vert="horz" wrap="square" lIns="0" tIns="0" rIns="0" bIns="0" numCol="1" anchor="t" anchorCtr="0" compatLnSpc="1">
            <a:prstTxWarp prst="textNoShape">
              <a:avLst/>
            </a:prstTxWarp>
          </a:bodyPr>
          <a:lstStyle>
            <a:lvl1pPr marL="296863" indent="-296863" algn="l" defTabSz="793750" rtl="0" eaLnBrk="1" fontAlgn="base" hangingPunct="1">
              <a:spcBef>
                <a:spcPct val="20000"/>
              </a:spcBef>
              <a:spcAft>
                <a:spcPct val="0"/>
              </a:spcAft>
              <a:defRPr sz="2000" b="1">
                <a:solidFill>
                  <a:srgbClr val="333399"/>
                </a:solidFill>
                <a:latin typeface="+mn-lt"/>
                <a:ea typeface="+mn-ea"/>
                <a:cs typeface="+mn-cs"/>
              </a:defRPr>
            </a:lvl1pPr>
            <a:lvl2pPr marL="644525" indent="-247650" algn="l" defTabSz="793750" rtl="0" eaLnBrk="1" fontAlgn="base" hangingPunct="1">
              <a:spcBef>
                <a:spcPct val="20000"/>
              </a:spcBef>
              <a:spcAft>
                <a:spcPct val="0"/>
              </a:spcAft>
              <a:buChar char="–"/>
              <a:defRPr sz="1600" b="1">
                <a:solidFill>
                  <a:srgbClr val="333399"/>
                </a:solidFill>
                <a:latin typeface="+mn-lt"/>
              </a:defRPr>
            </a:lvl2pPr>
            <a:lvl3pPr marL="992188" indent="-198438" algn="l" defTabSz="793750" rtl="0" eaLnBrk="1" fontAlgn="base" hangingPunct="1">
              <a:spcBef>
                <a:spcPct val="20000"/>
              </a:spcBef>
              <a:spcAft>
                <a:spcPct val="0"/>
              </a:spcAft>
              <a:buChar char="•"/>
              <a:defRPr sz="1600" b="1">
                <a:solidFill>
                  <a:srgbClr val="333399"/>
                </a:solidFill>
                <a:latin typeface="+mn-lt"/>
              </a:defRPr>
            </a:lvl3pPr>
            <a:lvl4pPr marL="1389063" indent="-198438" algn="l" defTabSz="793750" rtl="0" eaLnBrk="1" fontAlgn="base" hangingPunct="1">
              <a:spcBef>
                <a:spcPct val="20000"/>
              </a:spcBef>
              <a:spcAft>
                <a:spcPct val="0"/>
              </a:spcAft>
              <a:buChar char="–"/>
              <a:defRPr sz="1600" b="1">
                <a:solidFill>
                  <a:srgbClr val="333399"/>
                </a:solidFill>
                <a:latin typeface="+mn-lt"/>
              </a:defRPr>
            </a:lvl4pPr>
            <a:lvl5pPr marL="1785938" indent="-198438" algn="l" defTabSz="793750" rtl="0" eaLnBrk="1" fontAlgn="base" hangingPunct="1">
              <a:spcBef>
                <a:spcPct val="20000"/>
              </a:spcBef>
              <a:spcAft>
                <a:spcPct val="0"/>
              </a:spcAft>
              <a:buChar char="»"/>
              <a:defRPr sz="1600" b="1">
                <a:solidFill>
                  <a:srgbClr val="333399"/>
                </a:solidFill>
                <a:latin typeface="+mn-lt"/>
              </a:defRPr>
            </a:lvl5pPr>
            <a:lvl6pPr marL="2243138" indent="-198438" algn="l" defTabSz="793750" rtl="0" eaLnBrk="1" fontAlgn="base" hangingPunct="1">
              <a:spcBef>
                <a:spcPct val="20000"/>
              </a:spcBef>
              <a:spcAft>
                <a:spcPct val="0"/>
              </a:spcAft>
              <a:buChar char="»"/>
              <a:defRPr sz="1600" b="1">
                <a:solidFill>
                  <a:srgbClr val="333399"/>
                </a:solidFill>
                <a:latin typeface="+mn-lt"/>
              </a:defRPr>
            </a:lvl6pPr>
            <a:lvl7pPr marL="2700338" indent="-198438" algn="l" defTabSz="793750" rtl="0" eaLnBrk="1" fontAlgn="base" hangingPunct="1">
              <a:spcBef>
                <a:spcPct val="20000"/>
              </a:spcBef>
              <a:spcAft>
                <a:spcPct val="0"/>
              </a:spcAft>
              <a:buChar char="»"/>
              <a:defRPr sz="1600" b="1">
                <a:solidFill>
                  <a:srgbClr val="333399"/>
                </a:solidFill>
                <a:latin typeface="+mn-lt"/>
              </a:defRPr>
            </a:lvl7pPr>
            <a:lvl8pPr marL="3157538" indent="-198438" algn="l" defTabSz="793750" rtl="0" eaLnBrk="1" fontAlgn="base" hangingPunct="1">
              <a:spcBef>
                <a:spcPct val="20000"/>
              </a:spcBef>
              <a:spcAft>
                <a:spcPct val="0"/>
              </a:spcAft>
              <a:buChar char="»"/>
              <a:defRPr sz="1600" b="1">
                <a:solidFill>
                  <a:srgbClr val="333399"/>
                </a:solidFill>
                <a:latin typeface="+mn-lt"/>
              </a:defRPr>
            </a:lvl8pPr>
            <a:lvl9pPr marL="3614738" indent="-198438" algn="l" defTabSz="793750" rtl="0" eaLnBrk="1" fontAlgn="base" hangingPunct="1">
              <a:spcBef>
                <a:spcPct val="20000"/>
              </a:spcBef>
              <a:spcAft>
                <a:spcPct val="0"/>
              </a:spcAft>
              <a:buChar char="»"/>
              <a:defRPr sz="1600" b="1">
                <a:solidFill>
                  <a:srgbClr val="333399"/>
                </a:solidFill>
                <a:latin typeface="+mn-lt"/>
              </a:defRPr>
            </a:lvl9pPr>
          </a:lstStyle>
          <a:p>
            <a:pPr marL="280149" indent="-280149" defTabSz="778193">
              <a:spcBef>
                <a:spcPts val="1176"/>
              </a:spcBef>
              <a:buFont typeface="Arial" panose="020B0604020202020204" pitchFamily="34" charset="0"/>
              <a:buChar char="•"/>
              <a:defRPr/>
            </a:pPr>
            <a:r>
              <a:rPr lang="el-GR" b="0" kern="0" dirty="0">
                <a:solidFill>
                  <a:srgbClr val="002060"/>
                </a:solidFill>
                <a:cs typeface="Calibri" panose="020F0502020204030204" pitchFamily="34" charset="0"/>
              </a:rPr>
              <a:t>Προστασία του πλανήτη και της ανθρώπινης κοινωνίας από τις επιπτώσεις της ρύπανσης</a:t>
            </a:r>
          </a:p>
          <a:p>
            <a:pPr marL="280149" indent="-280149" defTabSz="778193">
              <a:spcBef>
                <a:spcPts val="1176"/>
              </a:spcBef>
              <a:buFont typeface="Arial" panose="020B0604020202020204" pitchFamily="34" charset="0"/>
              <a:buChar char="•"/>
              <a:defRPr/>
            </a:pPr>
            <a:r>
              <a:rPr lang="el-GR" b="0" kern="0" dirty="0">
                <a:solidFill>
                  <a:srgbClr val="002060"/>
                </a:solidFill>
                <a:cs typeface="Calibri" panose="020F0502020204030204" pitchFamily="34" charset="0"/>
              </a:rPr>
              <a:t>Σχεδιασμός και υλοποίηση έργων για τη βελτίωση του περιβάλλοντος και της δημόσιας υγείας</a:t>
            </a:r>
          </a:p>
          <a:p>
            <a:pPr marL="280149" indent="-280149" defTabSz="778193">
              <a:spcBef>
                <a:spcPts val="1176"/>
              </a:spcBef>
              <a:buFont typeface="Arial" panose="020B0604020202020204" pitchFamily="34" charset="0"/>
              <a:buChar char="•"/>
              <a:defRPr/>
            </a:pPr>
            <a:r>
              <a:rPr lang="el-GR" b="0" kern="0" dirty="0">
                <a:solidFill>
                  <a:srgbClr val="002060"/>
                </a:solidFill>
                <a:cs typeface="Calibri" panose="020F0502020204030204" pitchFamily="34" charset="0"/>
              </a:rPr>
              <a:t>Σχεδιασμός έργων που προστατεύουν το νερό, τη γη και τον αέρα: </a:t>
            </a:r>
            <a:r>
              <a:rPr lang="el-GR" sz="1600" b="0" i="1" kern="0" dirty="0">
                <a:solidFill>
                  <a:srgbClr val="339933"/>
                </a:solidFill>
                <a:cs typeface="Calibri" panose="020F0502020204030204" pitchFamily="34" charset="0"/>
              </a:rPr>
              <a:t>παροχή πόσιμου νερού, επεξεργασία υγρών αποβλήτων, διαχείριση επιφανειακών και υπόγειων υδάτων, αποκατάσταση ρυπασμένων περιοχών, διαχείριση στερεών αποβλήτων, διαχείριση αέριας ρύπανσης, ανανεώσιμες πηγές ενέργειας κλπ</a:t>
            </a:r>
            <a:endParaRPr lang="el-GR" b="0" kern="0" dirty="0">
              <a:solidFill>
                <a:srgbClr val="002060"/>
              </a:solidFill>
              <a:cs typeface="Calibri" panose="020F0502020204030204" pitchFamily="34" charset="0"/>
            </a:endParaRPr>
          </a:p>
        </p:txBody>
      </p:sp>
      <p:pic>
        <p:nvPicPr>
          <p:cNvPr id="34818" name="Picture 2" descr="question-255x300 - Jurassic Parliament">
            <a:extLst>
              <a:ext uri="{FF2B5EF4-FFF2-40B4-BE49-F238E27FC236}">
                <a16:creationId xmlns:a16="http://schemas.microsoft.com/office/drawing/2014/main" id="{EF21DABB-CE7A-4BE9-8A2F-3DDB0B9634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312" y="871614"/>
            <a:ext cx="1728191" cy="21268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056AF1-924C-4BE1-B568-84C4E0E13E11}"/>
              </a:ext>
            </a:extLst>
          </p:cNvPr>
          <p:cNvSpPr txBox="1"/>
          <p:nvPr/>
        </p:nvSpPr>
        <p:spPr>
          <a:xfrm>
            <a:off x="3707903" y="4437112"/>
            <a:ext cx="5305050" cy="2126864"/>
          </a:xfrm>
          <a:prstGeom prst="rect">
            <a:avLst/>
          </a:prstGeom>
          <a:noFill/>
        </p:spPr>
        <p:txBody>
          <a:bodyPr wrap="square">
            <a:spAutoFit/>
          </a:bodyPr>
          <a:lstStyle/>
          <a:p>
            <a:pPr marR="0" lvl="0" algn="ctr" defTabSz="778193" rtl="0" eaLnBrk="1" fontAlgn="auto" latinLnBrk="0" hangingPunct="1">
              <a:lnSpc>
                <a:spcPct val="150000"/>
              </a:lnSpc>
              <a:spcBef>
                <a:spcPts val="1176"/>
              </a:spcBef>
              <a:spcAft>
                <a:spcPts val="0"/>
              </a:spcAft>
              <a:buClrTx/>
              <a:buSzTx/>
              <a:tabLst/>
              <a:defRPr/>
            </a:pPr>
            <a:r>
              <a:rPr kumimoji="0" lang="el-GR" sz="1800" b="0" i="0" u="none" strike="noStrike" kern="0" cap="none" spc="0" normalizeH="0" baseline="0" noProof="0" dirty="0">
                <a:ln>
                  <a:noFill/>
                </a:ln>
                <a:solidFill>
                  <a:schemeClr val="accent2">
                    <a:lumMod val="75000"/>
                  </a:schemeClr>
                </a:solidFill>
                <a:effectLst/>
                <a:uLnTx/>
                <a:uFillTx/>
                <a:latin typeface="Calibri"/>
                <a:ea typeface="+mn-ea"/>
                <a:cs typeface="Calibri" panose="020F0502020204030204" pitchFamily="34" charset="0"/>
              </a:rPr>
              <a:t>Ο σύγχρονος πολιτισμός μας χρειάζεται και βασίζεται στις υπηρεσίες και ικανότητες του Μηχανικού Περιβάλλοντος για ένα καθαρότερο και υγιέστερο οικοσύστημα με στόχο την αειφόρο ανάπτυξη και την προσαρμογή στην κλιματική αλλαγή</a:t>
            </a:r>
          </a:p>
        </p:txBody>
      </p:sp>
      <p:pic>
        <p:nvPicPr>
          <p:cNvPr id="16" name="Picture 15">
            <a:extLst>
              <a:ext uri="{FF2B5EF4-FFF2-40B4-BE49-F238E27FC236}">
                <a16:creationId xmlns:a16="http://schemas.microsoft.com/office/drawing/2014/main" id="{B516EA45-D778-4E9C-805C-019A1F33B9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047" y="4571498"/>
            <a:ext cx="3595827" cy="1873240"/>
          </a:xfrm>
          <a:prstGeom prst="rect">
            <a:avLst/>
          </a:prstGeom>
        </p:spPr>
      </p:pic>
      <p:sp>
        <p:nvSpPr>
          <p:cNvPr id="23" name="TextBox 22">
            <a:extLst>
              <a:ext uri="{FF2B5EF4-FFF2-40B4-BE49-F238E27FC236}">
                <a16:creationId xmlns:a16="http://schemas.microsoft.com/office/drawing/2014/main" id="{901E92DF-9E3C-4A39-99DA-DA9414353EDC}"/>
              </a:ext>
            </a:extLst>
          </p:cNvPr>
          <p:cNvSpPr txBox="1"/>
          <p:nvPr/>
        </p:nvSpPr>
        <p:spPr>
          <a:xfrm>
            <a:off x="97768" y="3579442"/>
            <a:ext cx="8858343" cy="707886"/>
          </a:xfrm>
          <a:prstGeom prst="rect">
            <a:avLst/>
          </a:prstGeom>
          <a:noFill/>
        </p:spPr>
        <p:txBody>
          <a:bodyPr wrap="square">
            <a:spAutoFit/>
          </a:bodyPr>
          <a:lstStyle/>
          <a:p>
            <a:pPr marL="280149" marR="0" lvl="0" indent="-280149" algn="l" defTabSz="778193" rtl="0" eaLnBrk="1" fontAlgn="auto" latinLnBrk="0" hangingPunct="1">
              <a:lnSpc>
                <a:spcPct val="100000"/>
              </a:lnSpc>
              <a:spcBef>
                <a:spcPts val="1176"/>
              </a:spcBef>
              <a:spcAft>
                <a:spcPts val="0"/>
              </a:spcAft>
              <a:buClrTx/>
              <a:buSzTx/>
              <a:buFont typeface="Arial" panose="020B0604020202020204" pitchFamily="34" charset="0"/>
              <a:buChar char="•"/>
              <a:tabLst/>
              <a:defRPr/>
            </a:pPr>
            <a:r>
              <a:rPr kumimoji="0" lang="el-GR" sz="2000" b="0" i="0" u="none" strike="noStrike" kern="0" cap="none" spc="0" normalizeH="0" baseline="0" noProof="0" dirty="0">
                <a:ln>
                  <a:noFill/>
                </a:ln>
                <a:solidFill>
                  <a:srgbClr val="002060"/>
                </a:solidFill>
                <a:effectLst/>
                <a:uLnTx/>
                <a:uFillTx/>
                <a:latin typeface="Calibri"/>
                <a:ea typeface="+mn-ea"/>
                <a:cs typeface="Calibri" panose="020F0502020204030204" pitchFamily="34" charset="0"/>
              </a:rPr>
              <a:t>Βρίσκει </a:t>
            </a:r>
            <a:r>
              <a:rPr kumimoji="0" lang="el-GR" sz="2000" b="0" i="0" u="none" strike="noStrike" kern="0" cap="none" spc="0" normalizeH="0" baseline="0" noProof="0" dirty="0">
                <a:ln>
                  <a:noFill/>
                </a:ln>
                <a:solidFill>
                  <a:srgbClr val="006600"/>
                </a:solidFill>
                <a:effectLst/>
                <a:uLnTx/>
                <a:uFillTx/>
                <a:latin typeface="Calibri"/>
                <a:ea typeface="+mn-ea"/>
                <a:cs typeface="Calibri" panose="020F0502020204030204" pitchFamily="34" charset="0"/>
              </a:rPr>
              <a:t>βιώσιμες λύσεις </a:t>
            </a:r>
            <a:r>
              <a:rPr kumimoji="0" lang="el-GR" sz="2000" b="0" i="0" u="none" strike="noStrike" kern="0" cap="none" spc="0" normalizeH="0" baseline="0" noProof="0" dirty="0">
                <a:ln>
                  <a:noFill/>
                </a:ln>
                <a:solidFill>
                  <a:srgbClr val="002060"/>
                </a:solidFill>
                <a:effectLst/>
                <a:uLnTx/>
                <a:uFillTx/>
                <a:latin typeface="Calibri"/>
                <a:ea typeface="+mn-ea"/>
                <a:cs typeface="Calibri" panose="020F0502020204030204" pitchFamily="34" charset="0"/>
              </a:rPr>
              <a:t>σε πολύπλοκα περιβαλλοντικά προβλήματα</a:t>
            </a:r>
            <a:r>
              <a:rPr kumimoji="0" lang="en-US" sz="2000" b="0" i="0" u="none" strike="noStrike" kern="0" cap="none" spc="0" normalizeH="0" baseline="0" noProof="0" dirty="0">
                <a:ln>
                  <a:noFill/>
                </a:ln>
                <a:solidFill>
                  <a:srgbClr val="002060"/>
                </a:solidFill>
                <a:effectLst/>
                <a:uLnTx/>
                <a:uFillTx/>
                <a:latin typeface="Calibri"/>
                <a:ea typeface="+mn-ea"/>
                <a:cs typeface="Calibri" panose="020F0502020204030204" pitchFamily="34" charset="0"/>
              </a:rPr>
              <a:t>, </a:t>
            </a:r>
            <a:r>
              <a:rPr kumimoji="0" lang="el-GR" sz="2000" b="0" i="0" u="none" strike="noStrike" kern="0" cap="none" spc="0" normalizeH="0" baseline="0" noProof="0" dirty="0">
                <a:ln>
                  <a:noFill/>
                </a:ln>
                <a:solidFill>
                  <a:srgbClr val="002060"/>
                </a:solidFill>
                <a:effectLst/>
                <a:uLnTx/>
                <a:uFillTx/>
                <a:latin typeface="Calibri"/>
                <a:ea typeface="+mn-ea"/>
                <a:cs typeface="Calibri" panose="020F0502020204030204" pitchFamily="34" charset="0"/>
              </a:rPr>
              <a:t>αναζητά συνεχώς νέους τρόπους για να προστατεύσει την ανθρώπινη ζωή</a:t>
            </a:r>
          </a:p>
        </p:txBody>
      </p:sp>
      <p:pic>
        <p:nvPicPr>
          <p:cNvPr id="10" name="Picture 9">
            <a:extLst>
              <a:ext uri="{FF2B5EF4-FFF2-40B4-BE49-F238E27FC236}">
                <a16:creationId xmlns:a16="http://schemas.microsoft.com/office/drawing/2014/main" id="{1F8CFADD-D306-48AE-AD5E-331B4F734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Tree>
    <p:extLst>
      <p:ext uri="{BB962C8B-B14F-4D97-AF65-F5344CB8AC3E}">
        <p14:creationId xmlns:p14="http://schemas.microsoft.com/office/powerpoint/2010/main" val="86690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8233130"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Τί κάνει ο Μηχανικός Περιβάλλοντος... με εικόνες</a:t>
            </a:r>
            <a:endParaRPr lang="en-GB" sz="30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0" name="Picture 2" descr="Sustainable Solutions for Environmental Engineering - JÄGER Group">
            <a:extLst>
              <a:ext uri="{FF2B5EF4-FFF2-40B4-BE49-F238E27FC236}">
                <a16:creationId xmlns:a16="http://schemas.microsoft.com/office/drawing/2014/main" id="{49DE774A-B58A-433A-9F92-87C78E916CF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08485"/>
            <a:ext cx="3687075" cy="218845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ZÜBLIN ZÜBLIN Environmental Technology">
            <a:extLst>
              <a:ext uri="{FF2B5EF4-FFF2-40B4-BE49-F238E27FC236}">
                <a16:creationId xmlns:a16="http://schemas.microsoft.com/office/drawing/2014/main" id="{E9F5EE9D-F335-4FFA-8F30-C02A50AA647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77" y="3005657"/>
            <a:ext cx="2855210" cy="222354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Energy / Environment | Congressman Mike Quigley">
            <a:extLst>
              <a:ext uri="{FF2B5EF4-FFF2-40B4-BE49-F238E27FC236}">
                <a16:creationId xmlns:a16="http://schemas.microsoft.com/office/drawing/2014/main" id="{19E177F3-83D9-44D0-8384-CDDB3E3E24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87075" y="818241"/>
            <a:ext cx="2973157" cy="21627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9938" name="Picture 2" descr="Continuous Stirred Tank Reactor CSTR - Erich Stallkamp ESTA GmbH">
            <a:extLst>
              <a:ext uri="{FF2B5EF4-FFF2-40B4-BE49-F238E27FC236}">
                <a16:creationId xmlns:a16="http://schemas.microsoft.com/office/drawing/2014/main" id="{D8A84578-2179-49CB-891B-7F137C01FDA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68836" y="2996942"/>
            <a:ext cx="2783928" cy="22235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E65786D-A6AD-49A5-9BE7-1D681B7E84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144" b="12618"/>
          <a:stretch/>
        </p:blipFill>
        <p:spPr>
          <a:xfrm>
            <a:off x="5158341" y="4361649"/>
            <a:ext cx="3985659" cy="2496351"/>
          </a:xfrm>
          <a:prstGeom prst="rect">
            <a:avLst/>
          </a:prstGeom>
          <a:noFill/>
          <a:ln w="19050">
            <a:solidFill>
              <a:schemeClr val="tx1"/>
            </a:solidFill>
          </a:ln>
        </p:spPr>
      </p:pic>
      <p:pic>
        <p:nvPicPr>
          <p:cNvPr id="2" name="Picture 1">
            <a:extLst>
              <a:ext uri="{FF2B5EF4-FFF2-40B4-BE49-F238E27FC236}">
                <a16:creationId xmlns:a16="http://schemas.microsoft.com/office/drawing/2014/main" id="{BD124EF9-E046-4D7B-BCD6-229A3A7451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0232" y="808485"/>
            <a:ext cx="2483768" cy="3537247"/>
          </a:xfrm>
          <a:prstGeom prst="rect">
            <a:avLst/>
          </a:prstGeom>
          <a:noFill/>
          <a:ln w="19050">
            <a:solidFill>
              <a:schemeClr val="tx1"/>
            </a:solidFill>
          </a:ln>
        </p:spPr>
      </p:pic>
      <p:pic>
        <p:nvPicPr>
          <p:cNvPr id="39940" name="Picture 4" descr="Service - Engineering Design and Construction Supervision">
            <a:extLst>
              <a:ext uri="{FF2B5EF4-FFF2-40B4-BE49-F238E27FC236}">
                <a16:creationId xmlns:a16="http://schemas.microsoft.com/office/drawing/2014/main" id="{93760A91-96B0-4AED-861A-D95372A2852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277" y="5255254"/>
            <a:ext cx="5126266" cy="16146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9946" name="Picture 10" descr="Fundesabanas">
            <a:extLst>
              <a:ext uri="{FF2B5EF4-FFF2-40B4-BE49-F238E27FC236}">
                <a16:creationId xmlns:a16="http://schemas.microsoft.com/office/drawing/2014/main" id="{95F14F92-1B2D-4A8F-8A98-764783EB6DC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687619" y="3140968"/>
            <a:ext cx="876375"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33059ED-E06F-4460-A6D2-209D14D757F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46266" y="9876"/>
            <a:ext cx="681578" cy="773983"/>
          </a:xfrm>
          <a:prstGeom prst="rect">
            <a:avLst/>
          </a:prstGeom>
        </p:spPr>
      </p:pic>
    </p:spTree>
    <p:extLst>
      <p:ext uri="{BB962C8B-B14F-4D97-AF65-F5344CB8AC3E}">
        <p14:creationId xmlns:p14="http://schemas.microsoft.com/office/powerpoint/2010/main" val="3011084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36512" y="169266"/>
            <a:ext cx="8904050"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600" dirty="0">
                <a:solidFill>
                  <a:srgbClr val="006600"/>
                </a:solidFill>
                <a:latin typeface="Calibri" panose="020F0502020204030204" pitchFamily="34" charset="0"/>
                <a:cs typeface="Calibri" panose="020F0502020204030204" pitchFamily="34" charset="0"/>
              </a:rPr>
              <a:t>Πού μπορώ να βρω δουλειά ως Μηχανικός Περιβάλλοντος;</a:t>
            </a:r>
            <a:endParaRPr lang="en-GB" sz="26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sp>
        <p:nvSpPr>
          <p:cNvPr id="11" name="Content Placeholder 2">
            <a:extLst>
              <a:ext uri="{FF2B5EF4-FFF2-40B4-BE49-F238E27FC236}">
                <a16:creationId xmlns:a16="http://schemas.microsoft.com/office/drawing/2014/main" id="{B4770B1E-0810-431F-B2DB-176B15483A71}"/>
              </a:ext>
            </a:extLst>
          </p:cNvPr>
          <p:cNvSpPr txBox="1">
            <a:spLocks/>
          </p:cNvSpPr>
          <p:nvPr/>
        </p:nvSpPr>
        <p:spPr bwMode="auto">
          <a:xfrm>
            <a:off x="119976" y="836712"/>
            <a:ext cx="8904049" cy="3106099"/>
          </a:xfrm>
          <a:prstGeom prst="rect">
            <a:avLst/>
          </a:prstGeom>
          <a:noFill/>
          <a:ln w="3175">
            <a:noFill/>
            <a:miter lim="800000"/>
            <a:headEnd/>
            <a:tailEnd/>
          </a:ln>
          <a:effectLst/>
        </p:spPr>
        <p:txBody>
          <a:bodyPr vert="horz" wrap="square" lIns="0" tIns="0" rIns="0" bIns="0" numCol="1" anchor="t" anchorCtr="0" compatLnSpc="1">
            <a:prstTxWarp prst="textNoShape">
              <a:avLst/>
            </a:prstTxWarp>
          </a:bodyPr>
          <a:lstStyle>
            <a:lvl1pPr marL="296863" indent="-296863" algn="l" defTabSz="793750" rtl="0" eaLnBrk="1" fontAlgn="base" hangingPunct="1">
              <a:spcBef>
                <a:spcPct val="20000"/>
              </a:spcBef>
              <a:spcAft>
                <a:spcPct val="0"/>
              </a:spcAft>
              <a:defRPr sz="2000" b="1">
                <a:solidFill>
                  <a:srgbClr val="333399"/>
                </a:solidFill>
                <a:latin typeface="+mn-lt"/>
                <a:ea typeface="+mn-ea"/>
                <a:cs typeface="+mn-cs"/>
              </a:defRPr>
            </a:lvl1pPr>
            <a:lvl2pPr marL="644525" indent="-247650" algn="l" defTabSz="793750" rtl="0" eaLnBrk="1" fontAlgn="base" hangingPunct="1">
              <a:spcBef>
                <a:spcPct val="20000"/>
              </a:spcBef>
              <a:spcAft>
                <a:spcPct val="0"/>
              </a:spcAft>
              <a:buChar char="–"/>
              <a:defRPr sz="1600" b="1">
                <a:solidFill>
                  <a:srgbClr val="333399"/>
                </a:solidFill>
                <a:latin typeface="+mn-lt"/>
              </a:defRPr>
            </a:lvl2pPr>
            <a:lvl3pPr marL="992188" indent="-198438" algn="l" defTabSz="793750" rtl="0" eaLnBrk="1" fontAlgn="base" hangingPunct="1">
              <a:spcBef>
                <a:spcPct val="20000"/>
              </a:spcBef>
              <a:spcAft>
                <a:spcPct val="0"/>
              </a:spcAft>
              <a:buChar char="•"/>
              <a:defRPr sz="1600" b="1">
                <a:solidFill>
                  <a:srgbClr val="333399"/>
                </a:solidFill>
                <a:latin typeface="+mn-lt"/>
              </a:defRPr>
            </a:lvl3pPr>
            <a:lvl4pPr marL="1389063" indent="-198438" algn="l" defTabSz="793750" rtl="0" eaLnBrk="1" fontAlgn="base" hangingPunct="1">
              <a:spcBef>
                <a:spcPct val="20000"/>
              </a:spcBef>
              <a:spcAft>
                <a:spcPct val="0"/>
              </a:spcAft>
              <a:buChar char="–"/>
              <a:defRPr sz="1600" b="1">
                <a:solidFill>
                  <a:srgbClr val="333399"/>
                </a:solidFill>
                <a:latin typeface="+mn-lt"/>
              </a:defRPr>
            </a:lvl4pPr>
            <a:lvl5pPr marL="1785938" indent="-198438" algn="l" defTabSz="793750" rtl="0" eaLnBrk="1" fontAlgn="base" hangingPunct="1">
              <a:spcBef>
                <a:spcPct val="20000"/>
              </a:spcBef>
              <a:spcAft>
                <a:spcPct val="0"/>
              </a:spcAft>
              <a:buChar char="»"/>
              <a:defRPr sz="1600" b="1">
                <a:solidFill>
                  <a:srgbClr val="333399"/>
                </a:solidFill>
                <a:latin typeface="+mn-lt"/>
              </a:defRPr>
            </a:lvl5pPr>
            <a:lvl6pPr marL="2243138" indent="-198438" algn="l" defTabSz="793750" rtl="0" eaLnBrk="1" fontAlgn="base" hangingPunct="1">
              <a:spcBef>
                <a:spcPct val="20000"/>
              </a:spcBef>
              <a:spcAft>
                <a:spcPct val="0"/>
              </a:spcAft>
              <a:buChar char="»"/>
              <a:defRPr sz="1600" b="1">
                <a:solidFill>
                  <a:srgbClr val="333399"/>
                </a:solidFill>
                <a:latin typeface="+mn-lt"/>
              </a:defRPr>
            </a:lvl6pPr>
            <a:lvl7pPr marL="2700338" indent="-198438" algn="l" defTabSz="793750" rtl="0" eaLnBrk="1" fontAlgn="base" hangingPunct="1">
              <a:spcBef>
                <a:spcPct val="20000"/>
              </a:spcBef>
              <a:spcAft>
                <a:spcPct val="0"/>
              </a:spcAft>
              <a:buChar char="»"/>
              <a:defRPr sz="1600" b="1">
                <a:solidFill>
                  <a:srgbClr val="333399"/>
                </a:solidFill>
                <a:latin typeface="+mn-lt"/>
              </a:defRPr>
            </a:lvl7pPr>
            <a:lvl8pPr marL="3157538" indent="-198438" algn="l" defTabSz="793750" rtl="0" eaLnBrk="1" fontAlgn="base" hangingPunct="1">
              <a:spcBef>
                <a:spcPct val="20000"/>
              </a:spcBef>
              <a:spcAft>
                <a:spcPct val="0"/>
              </a:spcAft>
              <a:buChar char="»"/>
              <a:defRPr sz="1600" b="1">
                <a:solidFill>
                  <a:srgbClr val="333399"/>
                </a:solidFill>
                <a:latin typeface="+mn-lt"/>
              </a:defRPr>
            </a:lvl8pPr>
            <a:lvl9pPr marL="3614738" indent="-198438" algn="l" defTabSz="793750" rtl="0" eaLnBrk="1" fontAlgn="base" hangingPunct="1">
              <a:spcBef>
                <a:spcPct val="20000"/>
              </a:spcBef>
              <a:spcAft>
                <a:spcPct val="0"/>
              </a:spcAft>
              <a:buChar char="»"/>
              <a:defRPr sz="1600" b="1">
                <a:solidFill>
                  <a:srgbClr val="333399"/>
                </a:solidFill>
                <a:latin typeface="+mn-lt"/>
              </a:defRPr>
            </a:lvl9pPr>
          </a:lstStyle>
          <a:p>
            <a:pPr marL="280149" indent="-280149" defTabSz="778193">
              <a:spcBef>
                <a:spcPts val="600"/>
              </a:spcBef>
              <a:buFont typeface="Arial" panose="020B0604020202020204" pitchFamily="34" charset="0"/>
              <a:buChar char="•"/>
              <a:defRPr/>
            </a:pPr>
            <a:r>
              <a:rPr lang="el-GR" sz="1765" b="0" kern="0" dirty="0">
                <a:solidFill>
                  <a:srgbClr val="7030A0"/>
                </a:solidFill>
                <a:cs typeface="Calibri" panose="020F0502020204030204" pitchFamily="34" charset="0"/>
              </a:rPr>
              <a:t>Συμβουλευτικές εταιρείες, εξειδικευμένοι εργολάβοι, τεχνικά γραφεία</a:t>
            </a:r>
          </a:p>
          <a:p>
            <a:pPr marL="280149" indent="-280149" defTabSz="778193">
              <a:spcBef>
                <a:spcPts val="600"/>
              </a:spcBef>
              <a:buFont typeface="Arial" panose="020B0604020202020204" pitchFamily="34" charset="0"/>
              <a:buChar char="•"/>
              <a:defRPr/>
            </a:pPr>
            <a:r>
              <a:rPr lang="el-GR" sz="1765" b="0" kern="0" dirty="0">
                <a:solidFill>
                  <a:srgbClr val="7030A0"/>
                </a:solidFill>
                <a:cs typeface="Calibri" panose="020F0502020204030204" pitchFamily="34" charset="0"/>
              </a:rPr>
              <a:t>Δήμοι, δημόσιοι οργανισμοί, κυβερνητικές υπηρεσίες</a:t>
            </a:r>
          </a:p>
          <a:p>
            <a:pPr marL="280149" indent="-280149" defTabSz="778193">
              <a:spcBef>
                <a:spcPts val="600"/>
              </a:spcBef>
              <a:buFont typeface="Arial" panose="020B0604020202020204" pitchFamily="34" charset="0"/>
              <a:buChar char="•"/>
              <a:defRPr/>
            </a:pPr>
            <a:r>
              <a:rPr lang="el-GR" sz="1765" b="0" kern="0" dirty="0">
                <a:solidFill>
                  <a:srgbClr val="7030A0"/>
                </a:solidFill>
                <a:cs typeface="Calibri" panose="020F0502020204030204" pitchFamily="34" charset="0"/>
              </a:rPr>
              <a:t>Βιομηχανίες </a:t>
            </a:r>
          </a:p>
          <a:p>
            <a:pPr marL="280149" indent="-280149" defTabSz="778193">
              <a:spcBef>
                <a:spcPts val="600"/>
              </a:spcBef>
              <a:buFont typeface="Arial" panose="020B0604020202020204" pitchFamily="34" charset="0"/>
              <a:buChar char="•"/>
              <a:defRPr/>
            </a:pPr>
            <a:r>
              <a:rPr lang="el-GR" sz="1765" b="0" kern="0" dirty="0">
                <a:solidFill>
                  <a:srgbClr val="7030A0"/>
                </a:solidFill>
                <a:cs typeface="Calibri" panose="020F0502020204030204" pitchFamily="34" charset="0"/>
              </a:rPr>
              <a:t>Μη κυβερνητικοί οργανισμοί</a:t>
            </a:r>
          </a:p>
          <a:p>
            <a:pPr marL="280149" indent="-280149" defTabSz="778193">
              <a:spcBef>
                <a:spcPts val="600"/>
              </a:spcBef>
              <a:buFont typeface="Arial" panose="020B0604020202020204" pitchFamily="34" charset="0"/>
              <a:buChar char="•"/>
              <a:defRPr/>
            </a:pPr>
            <a:r>
              <a:rPr lang="el-GR" sz="1765" b="0" kern="0" dirty="0">
                <a:solidFill>
                  <a:srgbClr val="7030A0"/>
                </a:solidFill>
                <a:cs typeface="Calibri" panose="020F0502020204030204" pitchFamily="34" charset="0"/>
              </a:rPr>
              <a:t>Εκπαίδευση</a:t>
            </a:r>
          </a:p>
          <a:p>
            <a:pPr marL="280149" indent="-280149" defTabSz="778193">
              <a:spcBef>
                <a:spcPts val="600"/>
              </a:spcBef>
              <a:buFont typeface="Arial" panose="020B0604020202020204" pitchFamily="34" charset="0"/>
              <a:buChar char="•"/>
              <a:defRPr/>
            </a:pPr>
            <a:r>
              <a:rPr lang="el-GR" sz="1765" b="0" kern="0" dirty="0">
                <a:solidFill>
                  <a:srgbClr val="7030A0"/>
                </a:solidFill>
                <a:cs typeface="Calibri" panose="020F0502020204030204" pitchFamily="34" charset="0"/>
              </a:rPr>
              <a:t>Έρευνα</a:t>
            </a:r>
          </a:p>
          <a:p>
            <a:pPr marL="630238" indent="-285750" defTabSz="778193">
              <a:spcBef>
                <a:spcPts val="600"/>
              </a:spcBef>
              <a:buFont typeface="Wingdings" panose="05000000000000000000" pitchFamily="2" charset="2"/>
              <a:buChar char="ü"/>
              <a:defRPr/>
            </a:pPr>
            <a:r>
              <a:rPr lang="el-GR" sz="1600" b="0" i="1" kern="0" dirty="0">
                <a:solidFill>
                  <a:srgbClr val="0070C0"/>
                </a:solidFill>
                <a:cs typeface="Calibri" panose="020F0502020204030204" pitchFamily="34" charset="0"/>
              </a:rPr>
              <a:t>Υπεύθυνος έργου νερού</a:t>
            </a:r>
            <a:endParaRPr lang="en-US" sz="1600" b="0" i="1" kern="0" dirty="0">
              <a:solidFill>
                <a:srgbClr val="0070C0"/>
              </a:solidFill>
              <a:cs typeface="Calibri" panose="020F0502020204030204" pitchFamily="34" charset="0"/>
            </a:endParaRPr>
          </a:p>
          <a:p>
            <a:pPr marL="630238" indent="-285750" defTabSz="778193">
              <a:spcBef>
                <a:spcPts val="0"/>
              </a:spcBef>
              <a:buFont typeface="Wingdings" panose="05000000000000000000" pitchFamily="2" charset="2"/>
              <a:buChar char="ü"/>
              <a:defRPr/>
            </a:pPr>
            <a:r>
              <a:rPr kumimoji="0" lang="el-GR" sz="1600" b="0" i="1" u="none" strike="noStrike" kern="0" cap="none" spc="0" normalizeH="0" baseline="0" noProof="0" dirty="0">
                <a:ln>
                  <a:noFill/>
                </a:ln>
                <a:solidFill>
                  <a:srgbClr val="0070C0"/>
                </a:solidFill>
                <a:effectLst/>
                <a:uLnTx/>
                <a:uFillTx/>
                <a:latin typeface="Calibri"/>
                <a:cs typeface="Calibri" panose="020F0502020204030204" pitchFamily="34" charset="0"/>
              </a:rPr>
              <a:t>Υδραυλικές και ενεργειακές</a:t>
            </a:r>
            <a:r>
              <a:rPr kumimoji="0" lang="el-GR" sz="1600" b="0" i="1" u="none" strike="noStrike" kern="0" cap="none" spc="0" normalizeH="0" noProof="0" dirty="0">
                <a:ln>
                  <a:noFill/>
                </a:ln>
                <a:solidFill>
                  <a:srgbClr val="0070C0"/>
                </a:solidFill>
                <a:effectLst/>
                <a:uLnTx/>
                <a:uFillTx/>
                <a:latin typeface="Calibri"/>
                <a:cs typeface="Calibri" panose="020F0502020204030204" pitchFamily="34" charset="0"/>
              </a:rPr>
              <a:t> μελέτες</a:t>
            </a:r>
            <a:endParaRPr kumimoji="0" lang="el-GR" sz="1600" b="0" i="1" u="none" strike="noStrike" kern="0" cap="none" spc="0" normalizeH="0" baseline="0" noProof="0" dirty="0">
              <a:ln>
                <a:noFill/>
              </a:ln>
              <a:solidFill>
                <a:srgbClr val="0070C0"/>
              </a:solidFill>
              <a:effectLst/>
              <a:uLnTx/>
              <a:uFillTx/>
              <a:latin typeface="Calibri"/>
              <a:cs typeface="Calibri" panose="020F0502020204030204" pitchFamily="34" charset="0"/>
            </a:endParaRPr>
          </a:p>
          <a:p>
            <a:pPr marL="630238" indent="-285750" defTabSz="778193">
              <a:spcBef>
                <a:spcPts val="0"/>
              </a:spcBef>
              <a:buFont typeface="Wingdings" panose="05000000000000000000" pitchFamily="2" charset="2"/>
              <a:buChar char="ü"/>
              <a:defRPr/>
            </a:pPr>
            <a:r>
              <a:rPr lang="el-GR" sz="1600" b="0" i="1" kern="0" dirty="0">
                <a:solidFill>
                  <a:srgbClr val="0070C0"/>
                </a:solidFill>
                <a:cs typeface="Calibri" panose="020F0502020204030204" pitchFamily="34" charset="0"/>
              </a:rPr>
              <a:t>Μελέτες Διαχείρισης Στερεών Απορριμμάτων </a:t>
            </a:r>
            <a:endParaRPr lang="en-US" sz="1600" b="0" i="1" kern="0" dirty="0">
              <a:solidFill>
                <a:srgbClr val="0070C0"/>
              </a:solidFill>
              <a:cs typeface="Calibri" panose="020F0502020204030204" pitchFamily="34" charset="0"/>
            </a:endParaRPr>
          </a:p>
          <a:p>
            <a:pPr marL="630238" indent="-285750" defTabSz="778193">
              <a:spcBef>
                <a:spcPts val="0"/>
              </a:spcBef>
              <a:buFont typeface="Wingdings" panose="05000000000000000000" pitchFamily="2" charset="2"/>
              <a:buChar char="ü"/>
              <a:defRPr/>
            </a:pPr>
            <a:r>
              <a:rPr lang="el-GR" sz="1600" b="0" i="1" kern="0" dirty="0">
                <a:solidFill>
                  <a:srgbClr val="0070C0"/>
                </a:solidFill>
                <a:latin typeface="Calibri"/>
                <a:cs typeface="Calibri" panose="020F0502020204030204" pitchFamily="34" charset="0"/>
              </a:rPr>
              <a:t>Περιβαλλοντικοί  Έλεγχοι Βιομηχανικών Προϊόντων</a:t>
            </a:r>
            <a:endParaRPr lang="en-US" sz="1600" b="0" i="1" kern="0" dirty="0">
              <a:solidFill>
                <a:srgbClr val="0070C0"/>
              </a:solidFill>
              <a:latin typeface="Calibri"/>
              <a:cs typeface="Calibri" panose="020F0502020204030204" pitchFamily="34" charset="0"/>
            </a:endParaRPr>
          </a:p>
        </p:txBody>
      </p:sp>
      <p:sp>
        <p:nvSpPr>
          <p:cNvPr id="9" name="TextBox 8">
            <a:extLst>
              <a:ext uri="{FF2B5EF4-FFF2-40B4-BE49-F238E27FC236}">
                <a16:creationId xmlns:a16="http://schemas.microsoft.com/office/drawing/2014/main" id="{578D2956-C554-4672-8B96-CBDD516318CD}"/>
              </a:ext>
            </a:extLst>
          </p:cNvPr>
          <p:cNvSpPr txBox="1"/>
          <p:nvPr/>
        </p:nvSpPr>
        <p:spPr>
          <a:xfrm>
            <a:off x="5794959" y="2854240"/>
            <a:ext cx="3313545" cy="1595052"/>
          </a:xfrm>
          <a:prstGeom prst="rect">
            <a:avLst/>
          </a:prstGeom>
          <a:noFill/>
        </p:spPr>
        <p:txBody>
          <a:bodyPr wrap="square">
            <a:spAutoFit/>
          </a:bodyPr>
          <a:lstStyle/>
          <a:p>
            <a:pPr marL="285750" marR="0" lvl="0" indent="-285750" algn="l" defTabSz="77819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1" u="none" strike="noStrike" kern="0" cap="none" spc="0" normalizeH="0" baseline="0" noProof="0" dirty="0">
                <a:ln>
                  <a:noFill/>
                </a:ln>
                <a:solidFill>
                  <a:srgbClr val="0070C0"/>
                </a:solidFill>
                <a:effectLst/>
                <a:uLnTx/>
                <a:uFillTx/>
                <a:latin typeface="Calibri"/>
                <a:cs typeface="Calibri" panose="020F0502020204030204" pitchFamily="34" charset="0"/>
              </a:rPr>
              <a:t>Επιθεωρητής ποιότητας αέρα </a:t>
            </a:r>
          </a:p>
          <a:p>
            <a:pPr marL="285750" marR="0" lvl="0" indent="-285750" algn="l" defTabSz="77819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1" u="none" strike="noStrike" kern="0" cap="none" spc="0" normalizeH="0" baseline="0" noProof="0" dirty="0">
                <a:ln>
                  <a:noFill/>
                </a:ln>
                <a:solidFill>
                  <a:srgbClr val="0070C0"/>
                </a:solidFill>
                <a:effectLst/>
                <a:uLnTx/>
                <a:uFillTx/>
                <a:latin typeface="Calibri"/>
                <a:cs typeface="Calibri" panose="020F0502020204030204" pitchFamily="34" charset="0"/>
              </a:rPr>
              <a:t>Μηχανικός λυμάτων</a:t>
            </a:r>
          </a:p>
          <a:p>
            <a:pPr marL="285750" indent="-285750" defTabSz="778193">
              <a:buFont typeface="Wingdings" panose="05000000000000000000" pitchFamily="2" charset="2"/>
              <a:buChar char="ü"/>
              <a:defRPr/>
            </a:pPr>
            <a:r>
              <a:rPr lang="el-GR" sz="1600" i="1" kern="0" dirty="0">
                <a:solidFill>
                  <a:srgbClr val="0070C0"/>
                </a:solidFill>
                <a:cs typeface="Calibri" panose="020F0502020204030204" pitchFamily="34" charset="0"/>
              </a:rPr>
              <a:t>Περιβαλλοντικός σύμβουλος</a:t>
            </a:r>
            <a:endParaRPr lang="en-US" sz="1600" i="1" kern="0" dirty="0">
              <a:solidFill>
                <a:srgbClr val="0070C0"/>
              </a:solidFill>
              <a:cs typeface="Calibri" panose="020F0502020204030204" pitchFamily="34" charset="0"/>
            </a:endParaRPr>
          </a:p>
          <a:p>
            <a:pPr marL="285750" indent="-285750" defTabSz="778193">
              <a:buFont typeface="Wingdings" panose="05000000000000000000" pitchFamily="2" charset="2"/>
              <a:buChar char="ü"/>
              <a:defRPr/>
            </a:pPr>
            <a:r>
              <a:rPr lang="el-GR" sz="1600" i="1" kern="0" dirty="0">
                <a:solidFill>
                  <a:srgbClr val="0070C0"/>
                </a:solidFill>
                <a:cs typeface="Calibri" panose="020F0502020204030204" pitchFamily="34" charset="0"/>
              </a:rPr>
              <a:t>Ειδικός σχεδιασμού περιβαλλοντικών εγκαταστάσεων</a:t>
            </a:r>
          </a:p>
          <a:p>
            <a:pPr marR="0" lvl="0" algn="l" defTabSz="778193" rtl="0" eaLnBrk="1" fontAlgn="auto" latinLnBrk="0" hangingPunct="1">
              <a:lnSpc>
                <a:spcPct val="100000"/>
              </a:lnSpc>
              <a:spcBef>
                <a:spcPts val="0"/>
              </a:spcBef>
              <a:spcAft>
                <a:spcPts val="0"/>
              </a:spcAft>
              <a:buClrTx/>
              <a:buSzTx/>
              <a:tabLst/>
              <a:defRPr/>
            </a:pPr>
            <a:endParaRPr kumimoji="0" lang="en-US" sz="1765" b="0" i="1" u="none" strike="noStrike" kern="0" cap="none" spc="0" normalizeH="0" baseline="0" noProof="0" dirty="0">
              <a:ln>
                <a:noFill/>
              </a:ln>
              <a:solidFill>
                <a:srgbClr val="0070C0"/>
              </a:solidFill>
              <a:effectLst/>
              <a:uLnTx/>
              <a:uFillTx/>
              <a:latin typeface="Calibri"/>
              <a:ea typeface="+mn-ea"/>
              <a:cs typeface="Calibri" panose="020F0502020204030204" pitchFamily="34" charset="0"/>
            </a:endParaRPr>
          </a:p>
        </p:txBody>
      </p:sp>
      <p:sp>
        <p:nvSpPr>
          <p:cNvPr id="12" name="TextBox 11">
            <a:extLst>
              <a:ext uri="{FF2B5EF4-FFF2-40B4-BE49-F238E27FC236}">
                <a16:creationId xmlns:a16="http://schemas.microsoft.com/office/drawing/2014/main" id="{199ED740-54D9-405E-9C6A-A4FA096B7CF2}"/>
              </a:ext>
            </a:extLst>
          </p:cNvPr>
          <p:cNvSpPr txBox="1"/>
          <p:nvPr/>
        </p:nvSpPr>
        <p:spPr>
          <a:xfrm>
            <a:off x="62662" y="3711396"/>
            <a:ext cx="5616624" cy="3000821"/>
          </a:xfrm>
          <a:prstGeom prst="rect">
            <a:avLst/>
          </a:prstGeom>
          <a:noFill/>
        </p:spPr>
        <p:txBody>
          <a:bodyPr wrap="square">
            <a:spAutoFit/>
          </a:bodyPr>
          <a:lstStyle/>
          <a:p>
            <a:pPr algn="just">
              <a:lnSpc>
                <a:spcPct val="150000"/>
              </a:lnSpc>
            </a:pPr>
            <a:r>
              <a:rPr lang="el-GR" b="1" dirty="0">
                <a:solidFill>
                  <a:srgbClr val="339933"/>
                </a:solidFill>
              </a:rPr>
              <a:t>ΜΕ ΛΙΓΑ ΛΟΓΙΑ</a:t>
            </a:r>
          </a:p>
          <a:p>
            <a:pPr algn="just">
              <a:lnSpc>
                <a:spcPct val="150000"/>
              </a:lnSpc>
            </a:pPr>
            <a:r>
              <a:rPr lang="el-GR" dirty="0">
                <a:solidFill>
                  <a:srgbClr val="339933"/>
                </a:solidFill>
              </a:rPr>
              <a:t>οι ΜΗΠΕΡ συνδυάζουν τις περιβαλλοντικές επιστήμες και τις αρχές της μηχανικής προκειμένου να βελτιώσουν και να διαχειριστούν το φυσικό περιβάλλον. </a:t>
            </a:r>
          </a:p>
          <a:p>
            <a:pPr algn="just">
              <a:lnSpc>
                <a:spcPct val="150000"/>
              </a:lnSpc>
            </a:pPr>
            <a:r>
              <a:rPr lang="el-GR" dirty="0">
                <a:solidFill>
                  <a:srgbClr val="339933"/>
                </a:solidFill>
              </a:rPr>
              <a:t>Προσπαθούν να διασφαλίσουν ότι ένας αυξανόμενος πληθυσμός έχει πρόσβαση σε καθαρό νερό, ενέργεια, αέρα και γη.</a:t>
            </a:r>
            <a:endParaRPr lang="en-US" dirty="0">
              <a:solidFill>
                <a:srgbClr val="339933"/>
              </a:solidFill>
              <a:latin typeface="Abadi" panose="020B0604020104020204" pitchFamily="34" charset="0"/>
            </a:endParaRPr>
          </a:p>
        </p:txBody>
      </p:sp>
      <p:pic>
        <p:nvPicPr>
          <p:cNvPr id="13" name="Picture 2">
            <a:extLst>
              <a:ext uri="{FF2B5EF4-FFF2-40B4-BE49-F238E27FC236}">
                <a16:creationId xmlns:a16="http://schemas.microsoft.com/office/drawing/2014/main" id="{24D6EDA3-A985-4656-8ACE-ED4E7E93E1A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52120" y="4123236"/>
            <a:ext cx="3453661" cy="268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descr="27 Quotes That Will Change The Way You Think About Success | Inc.com">
            <a:extLst>
              <a:ext uri="{FF2B5EF4-FFF2-40B4-BE49-F238E27FC236}">
                <a16:creationId xmlns:a16="http://schemas.microsoft.com/office/drawing/2014/main" id="{F51E507F-EE4A-4975-BA64-BEC8AF3575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516812">
            <a:off x="6564690" y="1291876"/>
            <a:ext cx="1997437" cy="112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4B93D70-0CD7-4701-94D7-12939348A3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Tree>
    <p:extLst>
      <p:ext uri="{BB962C8B-B14F-4D97-AF65-F5344CB8AC3E}">
        <p14:creationId xmlns:p14="http://schemas.microsoft.com/office/powerpoint/2010/main" val="3262542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35496" y="169266"/>
            <a:ext cx="8770566"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700" dirty="0">
                <a:solidFill>
                  <a:srgbClr val="006600"/>
                </a:solidFill>
                <a:latin typeface="Calibri" panose="020F0502020204030204" pitchFamily="34" charset="0"/>
                <a:cs typeface="Calibri" panose="020F0502020204030204" pitchFamily="34" charset="0"/>
              </a:rPr>
              <a:t>Επαγγελματικά δικαιώματα Μηχανικών Περιβάλλοντος!</a:t>
            </a:r>
            <a:endParaRPr lang="en-GB" sz="27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sp>
        <p:nvSpPr>
          <p:cNvPr id="11" name="Content Placeholder 2">
            <a:extLst>
              <a:ext uri="{FF2B5EF4-FFF2-40B4-BE49-F238E27FC236}">
                <a16:creationId xmlns:a16="http://schemas.microsoft.com/office/drawing/2014/main" id="{B4770B1E-0810-431F-B2DB-176B15483A71}"/>
              </a:ext>
            </a:extLst>
          </p:cNvPr>
          <p:cNvSpPr txBox="1">
            <a:spLocks/>
          </p:cNvSpPr>
          <p:nvPr/>
        </p:nvSpPr>
        <p:spPr bwMode="auto">
          <a:xfrm>
            <a:off x="119978" y="836713"/>
            <a:ext cx="8340454" cy="578448"/>
          </a:xfrm>
          <a:prstGeom prst="rect">
            <a:avLst/>
          </a:prstGeom>
          <a:noFill/>
          <a:ln w="3175">
            <a:noFill/>
            <a:miter lim="800000"/>
            <a:headEnd/>
            <a:tailEnd/>
          </a:ln>
          <a:effectLst/>
        </p:spPr>
        <p:txBody>
          <a:bodyPr vert="horz" wrap="square" lIns="0" tIns="0" rIns="0" bIns="0" numCol="1" anchor="t" anchorCtr="0" compatLnSpc="1">
            <a:prstTxWarp prst="textNoShape">
              <a:avLst/>
            </a:prstTxWarp>
          </a:bodyPr>
          <a:lstStyle>
            <a:lvl1pPr marL="296863" indent="-296863" algn="l" defTabSz="793750" rtl="0" eaLnBrk="1" fontAlgn="base" hangingPunct="1">
              <a:spcBef>
                <a:spcPct val="20000"/>
              </a:spcBef>
              <a:spcAft>
                <a:spcPct val="0"/>
              </a:spcAft>
              <a:defRPr sz="2000" b="1">
                <a:solidFill>
                  <a:srgbClr val="333399"/>
                </a:solidFill>
                <a:latin typeface="+mn-lt"/>
                <a:ea typeface="+mn-ea"/>
                <a:cs typeface="+mn-cs"/>
              </a:defRPr>
            </a:lvl1pPr>
            <a:lvl2pPr marL="644525" indent="-247650" algn="l" defTabSz="793750" rtl="0" eaLnBrk="1" fontAlgn="base" hangingPunct="1">
              <a:spcBef>
                <a:spcPct val="20000"/>
              </a:spcBef>
              <a:spcAft>
                <a:spcPct val="0"/>
              </a:spcAft>
              <a:buChar char="–"/>
              <a:defRPr sz="1600" b="1">
                <a:solidFill>
                  <a:srgbClr val="333399"/>
                </a:solidFill>
                <a:latin typeface="+mn-lt"/>
              </a:defRPr>
            </a:lvl2pPr>
            <a:lvl3pPr marL="992188" indent="-198438" algn="l" defTabSz="793750" rtl="0" eaLnBrk="1" fontAlgn="base" hangingPunct="1">
              <a:spcBef>
                <a:spcPct val="20000"/>
              </a:spcBef>
              <a:spcAft>
                <a:spcPct val="0"/>
              </a:spcAft>
              <a:buChar char="•"/>
              <a:defRPr sz="1600" b="1">
                <a:solidFill>
                  <a:srgbClr val="333399"/>
                </a:solidFill>
                <a:latin typeface="+mn-lt"/>
              </a:defRPr>
            </a:lvl3pPr>
            <a:lvl4pPr marL="1389063" indent="-198438" algn="l" defTabSz="793750" rtl="0" eaLnBrk="1" fontAlgn="base" hangingPunct="1">
              <a:spcBef>
                <a:spcPct val="20000"/>
              </a:spcBef>
              <a:spcAft>
                <a:spcPct val="0"/>
              </a:spcAft>
              <a:buChar char="–"/>
              <a:defRPr sz="1600" b="1">
                <a:solidFill>
                  <a:srgbClr val="333399"/>
                </a:solidFill>
                <a:latin typeface="+mn-lt"/>
              </a:defRPr>
            </a:lvl4pPr>
            <a:lvl5pPr marL="1785938" indent="-198438" algn="l" defTabSz="793750" rtl="0" eaLnBrk="1" fontAlgn="base" hangingPunct="1">
              <a:spcBef>
                <a:spcPct val="20000"/>
              </a:spcBef>
              <a:spcAft>
                <a:spcPct val="0"/>
              </a:spcAft>
              <a:buChar char="»"/>
              <a:defRPr sz="1600" b="1">
                <a:solidFill>
                  <a:srgbClr val="333399"/>
                </a:solidFill>
                <a:latin typeface="+mn-lt"/>
              </a:defRPr>
            </a:lvl5pPr>
            <a:lvl6pPr marL="2243138" indent="-198438" algn="l" defTabSz="793750" rtl="0" eaLnBrk="1" fontAlgn="base" hangingPunct="1">
              <a:spcBef>
                <a:spcPct val="20000"/>
              </a:spcBef>
              <a:spcAft>
                <a:spcPct val="0"/>
              </a:spcAft>
              <a:buChar char="»"/>
              <a:defRPr sz="1600" b="1">
                <a:solidFill>
                  <a:srgbClr val="333399"/>
                </a:solidFill>
                <a:latin typeface="+mn-lt"/>
              </a:defRPr>
            </a:lvl6pPr>
            <a:lvl7pPr marL="2700338" indent="-198438" algn="l" defTabSz="793750" rtl="0" eaLnBrk="1" fontAlgn="base" hangingPunct="1">
              <a:spcBef>
                <a:spcPct val="20000"/>
              </a:spcBef>
              <a:spcAft>
                <a:spcPct val="0"/>
              </a:spcAft>
              <a:buChar char="»"/>
              <a:defRPr sz="1600" b="1">
                <a:solidFill>
                  <a:srgbClr val="333399"/>
                </a:solidFill>
                <a:latin typeface="+mn-lt"/>
              </a:defRPr>
            </a:lvl7pPr>
            <a:lvl8pPr marL="3157538" indent="-198438" algn="l" defTabSz="793750" rtl="0" eaLnBrk="1" fontAlgn="base" hangingPunct="1">
              <a:spcBef>
                <a:spcPct val="20000"/>
              </a:spcBef>
              <a:spcAft>
                <a:spcPct val="0"/>
              </a:spcAft>
              <a:buChar char="»"/>
              <a:defRPr sz="1600" b="1">
                <a:solidFill>
                  <a:srgbClr val="333399"/>
                </a:solidFill>
                <a:latin typeface="+mn-lt"/>
              </a:defRPr>
            </a:lvl8pPr>
            <a:lvl9pPr marL="3614738" indent="-198438" algn="l" defTabSz="793750" rtl="0" eaLnBrk="1" fontAlgn="base" hangingPunct="1">
              <a:spcBef>
                <a:spcPct val="20000"/>
              </a:spcBef>
              <a:spcAft>
                <a:spcPct val="0"/>
              </a:spcAft>
              <a:buChar char="»"/>
              <a:defRPr sz="1600" b="1">
                <a:solidFill>
                  <a:srgbClr val="333399"/>
                </a:solidFill>
                <a:latin typeface="+mn-lt"/>
              </a:defRPr>
            </a:lvl9pPr>
          </a:lstStyle>
          <a:p>
            <a:pPr marL="0" indent="0" defTabSz="778193">
              <a:spcBef>
                <a:spcPts val="600"/>
              </a:spcBef>
              <a:defRPr/>
            </a:pPr>
            <a:r>
              <a:rPr lang="el-GR" sz="1765" kern="0" dirty="0">
                <a:solidFill>
                  <a:srgbClr val="002060"/>
                </a:solidFill>
                <a:cs typeface="Calibri" panose="020F0502020204030204" pitchFamily="34" charset="0"/>
              </a:rPr>
              <a:t>Ο Διπλωματούχος Μηχανικός Περιβάλλοντος μπορεί να εγγραφεί στις κατηγορίες:</a:t>
            </a:r>
          </a:p>
          <a:p>
            <a:pPr marL="0" indent="0" defTabSz="778193">
              <a:spcBef>
                <a:spcPts val="600"/>
              </a:spcBef>
              <a:defRPr/>
            </a:pPr>
            <a:endParaRPr lang="el-GR" sz="1765" b="0" kern="0" dirty="0">
              <a:solidFill>
                <a:srgbClr val="002060"/>
              </a:solidFill>
              <a:cs typeface="Calibri" panose="020F0502020204030204" pitchFamily="34" charset="0"/>
            </a:endParaRPr>
          </a:p>
        </p:txBody>
      </p:sp>
      <p:grpSp>
        <p:nvGrpSpPr>
          <p:cNvPr id="14" name="Ομάδα 2">
            <a:extLst>
              <a:ext uri="{FF2B5EF4-FFF2-40B4-BE49-F238E27FC236}">
                <a16:creationId xmlns:a16="http://schemas.microsoft.com/office/drawing/2014/main" id="{0F74DBE1-32FB-4D43-8040-F314009ED397}"/>
              </a:ext>
            </a:extLst>
          </p:cNvPr>
          <p:cNvGrpSpPr/>
          <p:nvPr/>
        </p:nvGrpSpPr>
        <p:grpSpPr>
          <a:xfrm>
            <a:off x="39765" y="1280766"/>
            <a:ext cx="1639299" cy="649202"/>
            <a:chOff x="30461" y="2996952"/>
            <a:chExt cx="2338735" cy="976616"/>
          </a:xfrm>
        </p:grpSpPr>
        <p:sp>
          <p:nvSpPr>
            <p:cNvPr id="15" name="Στρογγυλεμένο ορθογώνιο 13">
              <a:extLst>
                <a:ext uri="{FF2B5EF4-FFF2-40B4-BE49-F238E27FC236}">
                  <a16:creationId xmlns:a16="http://schemas.microsoft.com/office/drawing/2014/main" id="{07587B07-54D9-4BDB-B12D-0DC65D132765}"/>
                </a:ext>
              </a:extLst>
            </p:cNvPr>
            <p:cNvSpPr/>
            <p:nvPr/>
          </p:nvSpPr>
          <p:spPr>
            <a:xfrm>
              <a:off x="107504" y="2996952"/>
              <a:ext cx="2261692" cy="976616"/>
            </a:xfrm>
            <a:prstGeom prst="roundRect">
              <a:avLst/>
            </a:prstGeom>
            <a:solidFill>
              <a:srgbClr val="FFDC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16" name="TextBox 15">
              <a:extLst>
                <a:ext uri="{FF2B5EF4-FFF2-40B4-BE49-F238E27FC236}">
                  <a16:creationId xmlns:a16="http://schemas.microsoft.com/office/drawing/2014/main" id="{535A8A0B-91A3-450F-8720-24D2A40D70A3}"/>
                </a:ext>
              </a:extLst>
            </p:cNvPr>
            <p:cNvSpPr txBox="1"/>
            <p:nvPr/>
          </p:nvSpPr>
          <p:spPr>
            <a:xfrm>
              <a:off x="30461" y="3100564"/>
              <a:ext cx="2304255" cy="698417"/>
            </a:xfrm>
            <a:prstGeom prst="rect">
              <a:avLst/>
            </a:prstGeom>
            <a:noFill/>
          </p:spPr>
          <p:txBody>
            <a:bodyPr wrap="square" rtlCol="0">
              <a:spAutoFit/>
            </a:bodyPr>
            <a:lstStyle/>
            <a:p>
              <a:pPr algn="ctr"/>
              <a:r>
                <a:rPr lang="el-GR" sz="1600" dirty="0">
                  <a:solidFill>
                    <a:schemeClr val="tx2">
                      <a:lumMod val="75000"/>
                    </a:schemeClr>
                  </a:solidFill>
                </a:rPr>
                <a:t>Περιβαλλοντικές Μελέτες</a:t>
              </a:r>
            </a:p>
          </p:txBody>
        </p:sp>
      </p:grpSp>
      <p:grpSp>
        <p:nvGrpSpPr>
          <p:cNvPr id="17" name="Ομάδα 3">
            <a:extLst>
              <a:ext uri="{FF2B5EF4-FFF2-40B4-BE49-F238E27FC236}">
                <a16:creationId xmlns:a16="http://schemas.microsoft.com/office/drawing/2014/main" id="{9F6CCE27-BD27-4484-8F8B-6F6A3B403379}"/>
              </a:ext>
            </a:extLst>
          </p:cNvPr>
          <p:cNvGrpSpPr/>
          <p:nvPr/>
        </p:nvGrpSpPr>
        <p:grpSpPr>
          <a:xfrm>
            <a:off x="1733066" y="1274428"/>
            <a:ext cx="2021288" cy="655540"/>
            <a:chOff x="2483768" y="3042697"/>
            <a:chExt cx="2261692" cy="976616"/>
          </a:xfrm>
        </p:grpSpPr>
        <p:sp>
          <p:nvSpPr>
            <p:cNvPr id="21" name="Στρογγυλεμένο ορθογώνιο 15">
              <a:extLst>
                <a:ext uri="{FF2B5EF4-FFF2-40B4-BE49-F238E27FC236}">
                  <a16:creationId xmlns:a16="http://schemas.microsoft.com/office/drawing/2014/main" id="{C94C0486-B60B-4997-9462-69ABFC9B66DE}"/>
                </a:ext>
              </a:extLst>
            </p:cNvPr>
            <p:cNvSpPr/>
            <p:nvPr/>
          </p:nvSpPr>
          <p:spPr>
            <a:xfrm>
              <a:off x="2483768" y="3042697"/>
              <a:ext cx="2261692" cy="97661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22" name="TextBox 21">
              <a:extLst>
                <a:ext uri="{FF2B5EF4-FFF2-40B4-BE49-F238E27FC236}">
                  <a16:creationId xmlns:a16="http://schemas.microsoft.com/office/drawing/2014/main" id="{92BA8CB2-A67E-4728-A7E0-B1A592E09677}"/>
                </a:ext>
              </a:extLst>
            </p:cNvPr>
            <p:cNvSpPr txBox="1"/>
            <p:nvPr/>
          </p:nvSpPr>
          <p:spPr>
            <a:xfrm>
              <a:off x="2782003" y="3139279"/>
              <a:ext cx="1656184" cy="707650"/>
            </a:xfrm>
            <a:prstGeom prst="rect">
              <a:avLst/>
            </a:prstGeom>
            <a:noFill/>
          </p:spPr>
          <p:txBody>
            <a:bodyPr wrap="square" rtlCol="0">
              <a:spAutoFit/>
            </a:bodyPr>
            <a:lstStyle/>
            <a:p>
              <a:pPr algn="ctr"/>
              <a:r>
                <a:rPr lang="el-GR" sz="1600" dirty="0">
                  <a:solidFill>
                    <a:schemeClr val="tx2">
                      <a:lumMod val="75000"/>
                    </a:schemeClr>
                  </a:solidFill>
                </a:rPr>
                <a:t>Υδραυλικές Μελέτες</a:t>
              </a:r>
            </a:p>
          </p:txBody>
        </p:sp>
      </p:grpSp>
      <p:grpSp>
        <p:nvGrpSpPr>
          <p:cNvPr id="23" name="Ομάδα 4">
            <a:extLst>
              <a:ext uri="{FF2B5EF4-FFF2-40B4-BE49-F238E27FC236}">
                <a16:creationId xmlns:a16="http://schemas.microsoft.com/office/drawing/2014/main" id="{9AC2E978-D08F-47B0-B8DE-123E12A26E2F}"/>
              </a:ext>
            </a:extLst>
          </p:cNvPr>
          <p:cNvGrpSpPr/>
          <p:nvPr/>
        </p:nvGrpSpPr>
        <p:grpSpPr>
          <a:xfrm>
            <a:off x="93767" y="2037333"/>
            <a:ext cx="1585297" cy="649203"/>
            <a:chOff x="1825164" y="4842897"/>
            <a:chExt cx="2272224" cy="966612"/>
          </a:xfrm>
        </p:grpSpPr>
        <p:sp>
          <p:nvSpPr>
            <p:cNvPr id="24" name="Στρογγυλεμένο ορθογώνιο 16">
              <a:extLst>
                <a:ext uri="{FF2B5EF4-FFF2-40B4-BE49-F238E27FC236}">
                  <a16:creationId xmlns:a16="http://schemas.microsoft.com/office/drawing/2014/main" id="{5149D0B8-5459-431A-B8CC-EA86AB328FEB}"/>
                </a:ext>
              </a:extLst>
            </p:cNvPr>
            <p:cNvSpPr/>
            <p:nvPr/>
          </p:nvSpPr>
          <p:spPr>
            <a:xfrm>
              <a:off x="1835696" y="4842897"/>
              <a:ext cx="2261692" cy="96661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25" name="Ορθογώνιο 11">
              <a:extLst>
                <a:ext uri="{FF2B5EF4-FFF2-40B4-BE49-F238E27FC236}">
                  <a16:creationId xmlns:a16="http://schemas.microsoft.com/office/drawing/2014/main" id="{6985CF82-5046-4421-A032-A9F100E072EC}"/>
                </a:ext>
              </a:extLst>
            </p:cNvPr>
            <p:cNvSpPr/>
            <p:nvPr/>
          </p:nvSpPr>
          <p:spPr>
            <a:xfrm>
              <a:off x="1825164" y="4873460"/>
              <a:ext cx="2158473" cy="640905"/>
            </a:xfrm>
            <a:prstGeom prst="rect">
              <a:avLst/>
            </a:prstGeom>
          </p:spPr>
          <p:txBody>
            <a:bodyPr wrap="square">
              <a:spAutoFit/>
            </a:bodyPr>
            <a:lstStyle/>
            <a:p>
              <a:pPr algn="ctr"/>
              <a:r>
                <a:rPr lang="el-GR" sz="1600" dirty="0">
                  <a:solidFill>
                    <a:schemeClr val="tx2">
                      <a:lumMod val="75000"/>
                    </a:schemeClr>
                  </a:solidFill>
                </a:rPr>
                <a:t>Χημικοτεχνικές Μελέτες</a:t>
              </a:r>
            </a:p>
          </p:txBody>
        </p:sp>
      </p:grpSp>
      <p:grpSp>
        <p:nvGrpSpPr>
          <p:cNvPr id="26" name="Ομάδα 14">
            <a:extLst>
              <a:ext uri="{FF2B5EF4-FFF2-40B4-BE49-F238E27FC236}">
                <a16:creationId xmlns:a16="http://schemas.microsoft.com/office/drawing/2014/main" id="{C52A2D12-632D-4294-B404-7491B40305D9}"/>
              </a:ext>
            </a:extLst>
          </p:cNvPr>
          <p:cNvGrpSpPr/>
          <p:nvPr/>
        </p:nvGrpSpPr>
        <p:grpSpPr>
          <a:xfrm>
            <a:off x="1698155" y="2054148"/>
            <a:ext cx="2058046" cy="649203"/>
            <a:chOff x="4633416" y="4775478"/>
            <a:chExt cx="2302822" cy="1254941"/>
          </a:xfrm>
        </p:grpSpPr>
        <p:sp>
          <p:nvSpPr>
            <p:cNvPr id="27" name="Στρογγυλεμένο ορθογώνιο 17">
              <a:extLst>
                <a:ext uri="{FF2B5EF4-FFF2-40B4-BE49-F238E27FC236}">
                  <a16:creationId xmlns:a16="http://schemas.microsoft.com/office/drawing/2014/main" id="{4CC0C4D4-CEC8-4C89-A464-8AEE3157470C}"/>
                </a:ext>
              </a:extLst>
            </p:cNvPr>
            <p:cNvSpPr/>
            <p:nvPr/>
          </p:nvSpPr>
          <p:spPr>
            <a:xfrm>
              <a:off x="4674546" y="4775478"/>
              <a:ext cx="2261692" cy="12549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dirty="0"/>
            </a:p>
          </p:txBody>
        </p:sp>
        <p:sp>
          <p:nvSpPr>
            <p:cNvPr id="28" name="Ορθογώνιο 12">
              <a:extLst>
                <a:ext uri="{FF2B5EF4-FFF2-40B4-BE49-F238E27FC236}">
                  <a16:creationId xmlns:a16="http://schemas.microsoft.com/office/drawing/2014/main" id="{EC3DC15F-3501-4889-8B94-3A6FDCC55668}"/>
                </a:ext>
              </a:extLst>
            </p:cNvPr>
            <p:cNvSpPr/>
            <p:nvPr/>
          </p:nvSpPr>
          <p:spPr>
            <a:xfrm>
              <a:off x="4633416" y="4826120"/>
              <a:ext cx="2302822" cy="823856"/>
            </a:xfrm>
            <a:prstGeom prst="rect">
              <a:avLst/>
            </a:prstGeom>
          </p:spPr>
          <p:txBody>
            <a:bodyPr wrap="square">
              <a:spAutoFit/>
            </a:bodyPr>
            <a:lstStyle/>
            <a:p>
              <a:pPr algn="ctr"/>
              <a:r>
                <a:rPr lang="el-GR" sz="1600" dirty="0">
                  <a:solidFill>
                    <a:schemeClr val="tx2">
                      <a:lumMod val="75000"/>
                    </a:schemeClr>
                  </a:solidFill>
                </a:rPr>
                <a:t>Φυτοτεχνικές μελέτες &amp; έργα πρασίνου</a:t>
              </a:r>
            </a:p>
          </p:txBody>
        </p:sp>
      </p:grpSp>
      <p:pic>
        <p:nvPicPr>
          <p:cNvPr id="32" name="Picture 31">
            <a:extLst>
              <a:ext uri="{FF2B5EF4-FFF2-40B4-BE49-F238E27FC236}">
                <a16:creationId xmlns:a16="http://schemas.microsoft.com/office/drawing/2014/main" id="{543FB90F-1A74-45ED-99C8-F196B11964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grpSp>
        <p:nvGrpSpPr>
          <p:cNvPr id="4" name="Group 3">
            <a:extLst>
              <a:ext uri="{FF2B5EF4-FFF2-40B4-BE49-F238E27FC236}">
                <a16:creationId xmlns:a16="http://schemas.microsoft.com/office/drawing/2014/main" id="{11FECC66-C96B-4DE0-BAA4-F59A35168A39}"/>
              </a:ext>
            </a:extLst>
          </p:cNvPr>
          <p:cNvGrpSpPr/>
          <p:nvPr/>
        </p:nvGrpSpPr>
        <p:grpSpPr>
          <a:xfrm>
            <a:off x="3808774" y="1268760"/>
            <a:ext cx="1639299" cy="685216"/>
            <a:chOff x="3549125" y="1471751"/>
            <a:chExt cx="1639299" cy="839090"/>
          </a:xfrm>
        </p:grpSpPr>
        <p:sp>
          <p:nvSpPr>
            <p:cNvPr id="34" name="Στρογγυλεμένο ορθογώνιο 15">
              <a:extLst>
                <a:ext uri="{FF2B5EF4-FFF2-40B4-BE49-F238E27FC236}">
                  <a16:creationId xmlns:a16="http://schemas.microsoft.com/office/drawing/2014/main" id="{5BF40948-7FFD-4DFE-809D-128E8FF26CFF}"/>
                </a:ext>
              </a:extLst>
            </p:cNvPr>
            <p:cNvSpPr/>
            <p:nvPr/>
          </p:nvSpPr>
          <p:spPr>
            <a:xfrm>
              <a:off x="3549125" y="1471751"/>
              <a:ext cx="1639299" cy="83909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35" name="TextBox 34">
              <a:extLst>
                <a:ext uri="{FF2B5EF4-FFF2-40B4-BE49-F238E27FC236}">
                  <a16:creationId xmlns:a16="http://schemas.microsoft.com/office/drawing/2014/main" id="{1BBA8147-CFFF-454E-8D1C-9997B6D690CF}"/>
                </a:ext>
              </a:extLst>
            </p:cNvPr>
            <p:cNvSpPr txBox="1"/>
            <p:nvPr/>
          </p:nvSpPr>
          <p:spPr>
            <a:xfrm>
              <a:off x="3765289" y="1554051"/>
              <a:ext cx="1200420" cy="584775"/>
            </a:xfrm>
            <a:prstGeom prst="rect">
              <a:avLst/>
            </a:prstGeom>
            <a:noFill/>
          </p:spPr>
          <p:txBody>
            <a:bodyPr wrap="square" rtlCol="0">
              <a:spAutoFit/>
            </a:bodyPr>
            <a:lstStyle/>
            <a:p>
              <a:pPr algn="ctr"/>
              <a:r>
                <a:rPr lang="el-GR" sz="1600" dirty="0">
                  <a:solidFill>
                    <a:schemeClr val="tx2">
                      <a:lumMod val="75000"/>
                    </a:schemeClr>
                  </a:solidFill>
                </a:rPr>
                <a:t> Χημικές Μελέτες</a:t>
              </a:r>
            </a:p>
          </p:txBody>
        </p:sp>
      </p:grpSp>
      <p:grpSp>
        <p:nvGrpSpPr>
          <p:cNvPr id="6" name="Group 5">
            <a:extLst>
              <a:ext uri="{FF2B5EF4-FFF2-40B4-BE49-F238E27FC236}">
                <a16:creationId xmlns:a16="http://schemas.microsoft.com/office/drawing/2014/main" id="{21B5589D-8B57-4CDC-99CB-F54CC2FBD268}"/>
              </a:ext>
            </a:extLst>
          </p:cNvPr>
          <p:cNvGrpSpPr/>
          <p:nvPr/>
        </p:nvGrpSpPr>
        <p:grpSpPr>
          <a:xfrm>
            <a:off x="3812050" y="2055906"/>
            <a:ext cx="1639299" cy="630630"/>
            <a:chOff x="3804160" y="2545144"/>
            <a:chExt cx="1639299" cy="894566"/>
          </a:xfrm>
        </p:grpSpPr>
        <p:sp>
          <p:nvSpPr>
            <p:cNvPr id="37" name="Στρογγυλεμένο ορθογώνιο 15">
              <a:extLst>
                <a:ext uri="{FF2B5EF4-FFF2-40B4-BE49-F238E27FC236}">
                  <a16:creationId xmlns:a16="http://schemas.microsoft.com/office/drawing/2014/main" id="{6A53DA2E-F9B1-4A83-B0B5-626786C1F834}"/>
                </a:ext>
              </a:extLst>
            </p:cNvPr>
            <p:cNvSpPr/>
            <p:nvPr/>
          </p:nvSpPr>
          <p:spPr>
            <a:xfrm>
              <a:off x="3804160" y="2565656"/>
              <a:ext cx="1639299" cy="87405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38" name="TextBox 37">
              <a:extLst>
                <a:ext uri="{FF2B5EF4-FFF2-40B4-BE49-F238E27FC236}">
                  <a16:creationId xmlns:a16="http://schemas.microsoft.com/office/drawing/2014/main" id="{6E015FB3-0DBF-4794-80E5-31AB36514A85}"/>
                </a:ext>
              </a:extLst>
            </p:cNvPr>
            <p:cNvSpPr txBox="1"/>
            <p:nvPr/>
          </p:nvSpPr>
          <p:spPr>
            <a:xfrm>
              <a:off x="4020324" y="2545144"/>
              <a:ext cx="1200420" cy="830997"/>
            </a:xfrm>
            <a:prstGeom prst="rect">
              <a:avLst/>
            </a:prstGeom>
            <a:noFill/>
          </p:spPr>
          <p:txBody>
            <a:bodyPr wrap="square" rtlCol="0">
              <a:spAutoFit/>
            </a:bodyPr>
            <a:lstStyle/>
            <a:p>
              <a:pPr algn="ctr"/>
              <a:r>
                <a:rPr lang="el-GR" sz="1600" dirty="0">
                  <a:solidFill>
                    <a:schemeClr val="tx2">
                      <a:lumMod val="75000"/>
                    </a:schemeClr>
                  </a:solidFill>
                </a:rPr>
                <a:t>Δασικές Μελέτες</a:t>
              </a:r>
            </a:p>
          </p:txBody>
        </p:sp>
      </p:grpSp>
      <p:grpSp>
        <p:nvGrpSpPr>
          <p:cNvPr id="8" name="Group 7">
            <a:extLst>
              <a:ext uri="{FF2B5EF4-FFF2-40B4-BE49-F238E27FC236}">
                <a16:creationId xmlns:a16="http://schemas.microsoft.com/office/drawing/2014/main" id="{ADC86676-96FE-4426-8AE0-8172207E14EF}"/>
              </a:ext>
            </a:extLst>
          </p:cNvPr>
          <p:cNvGrpSpPr/>
          <p:nvPr/>
        </p:nvGrpSpPr>
        <p:grpSpPr>
          <a:xfrm>
            <a:off x="1593076" y="2748550"/>
            <a:ext cx="2406963" cy="704458"/>
            <a:chOff x="1677356" y="2998014"/>
            <a:chExt cx="2406963" cy="584775"/>
          </a:xfrm>
        </p:grpSpPr>
        <p:sp>
          <p:nvSpPr>
            <p:cNvPr id="40" name="Στρογγυλεμένο ορθογώνιο 16">
              <a:extLst>
                <a:ext uri="{FF2B5EF4-FFF2-40B4-BE49-F238E27FC236}">
                  <a16:creationId xmlns:a16="http://schemas.microsoft.com/office/drawing/2014/main" id="{1AB21B01-EB5C-466E-B649-A57E1FB0FCD4}"/>
                </a:ext>
              </a:extLst>
            </p:cNvPr>
            <p:cNvSpPr/>
            <p:nvPr/>
          </p:nvSpPr>
          <p:spPr>
            <a:xfrm>
              <a:off x="1733066" y="3009645"/>
              <a:ext cx="2291872" cy="51547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42" name="TextBox 41">
              <a:extLst>
                <a:ext uri="{FF2B5EF4-FFF2-40B4-BE49-F238E27FC236}">
                  <a16:creationId xmlns:a16="http://schemas.microsoft.com/office/drawing/2014/main" id="{21986061-397C-4D89-B75E-E645808CF8A1}"/>
                </a:ext>
              </a:extLst>
            </p:cNvPr>
            <p:cNvSpPr txBox="1"/>
            <p:nvPr/>
          </p:nvSpPr>
          <p:spPr>
            <a:xfrm>
              <a:off x="1677356" y="2998014"/>
              <a:ext cx="2406963" cy="584775"/>
            </a:xfrm>
            <a:prstGeom prst="rect">
              <a:avLst/>
            </a:prstGeom>
            <a:noFill/>
          </p:spPr>
          <p:txBody>
            <a:bodyPr wrap="square" rtlCol="0">
              <a:spAutoFit/>
            </a:bodyPr>
            <a:lstStyle/>
            <a:p>
              <a:pPr algn="ctr"/>
              <a:r>
                <a:rPr lang="el-GR" sz="1600" dirty="0">
                  <a:solidFill>
                    <a:schemeClr val="tx2">
                      <a:lumMod val="75000"/>
                    </a:schemeClr>
                  </a:solidFill>
                </a:rPr>
                <a:t>Μελέτες οργανώσεως &amp; επιχειρησιακής έρευνας</a:t>
              </a:r>
            </a:p>
          </p:txBody>
        </p:sp>
      </p:grpSp>
      <p:sp>
        <p:nvSpPr>
          <p:cNvPr id="33" name="TextBox 28">
            <a:extLst>
              <a:ext uri="{FF2B5EF4-FFF2-40B4-BE49-F238E27FC236}">
                <a16:creationId xmlns:a16="http://schemas.microsoft.com/office/drawing/2014/main" id="{9842D8B6-999F-496C-96C8-A84219F6D671}"/>
              </a:ext>
            </a:extLst>
          </p:cNvPr>
          <p:cNvSpPr txBox="1"/>
          <p:nvPr/>
        </p:nvSpPr>
        <p:spPr>
          <a:xfrm>
            <a:off x="5655001" y="1284275"/>
            <a:ext cx="3228221" cy="461665"/>
          </a:xfrm>
          <a:prstGeom prst="rect">
            <a:avLst/>
          </a:prstGeom>
          <a:noFill/>
        </p:spPr>
        <p:txBody>
          <a:bodyPr wrap="square">
            <a:spAutoFit/>
          </a:bodyPr>
          <a:lstStyle/>
          <a:p>
            <a:pPr algn="ctr"/>
            <a:r>
              <a:rPr lang="el-GR" sz="1200" b="1" dirty="0"/>
              <a:t>Άρθρο 8 του ΠΔ 99 </a:t>
            </a:r>
          </a:p>
          <a:p>
            <a:pPr algn="ctr"/>
            <a:r>
              <a:rPr lang="el-GR" sz="1200" b="1" dirty="0"/>
              <a:t>(ΦΕΚ 187/05-11-2018, τεύχος Α’)</a:t>
            </a:r>
            <a:endParaRPr lang="en-US" sz="1200" b="1" dirty="0"/>
          </a:p>
        </p:txBody>
      </p:sp>
      <p:grpSp>
        <p:nvGrpSpPr>
          <p:cNvPr id="36" name="Group 1">
            <a:extLst>
              <a:ext uri="{FF2B5EF4-FFF2-40B4-BE49-F238E27FC236}">
                <a16:creationId xmlns:a16="http://schemas.microsoft.com/office/drawing/2014/main" id="{22C8D6D6-9EDB-4C4D-A50B-C046458270F8}"/>
              </a:ext>
            </a:extLst>
          </p:cNvPr>
          <p:cNvGrpSpPr/>
          <p:nvPr/>
        </p:nvGrpSpPr>
        <p:grpSpPr>
          <a:xfrm>
            <a:off x="5999048" y="1671902"/>
            <a:ext cx="2943070" cy="3043884"/>
            <a:chOff x="5442446" y="1238216"/>
            <a:chExt cx="3509946" cy="3636405"/>
          </a:xfrm>
        </p:grpSpPr>
        <p:pic>
          <p:nvPicPr>
            <p:cNvPr id="39" name="Picture 2">
              <a:extLst>
                <a:ext uri="{FF2B5EF4-FFF2-40B4-BE49-F238E27FC236}">
                  <a16:creationId xmlns:a16="http://schemas.microsoft.com/office/drawing/2014/main" id="{06BE2A79-F8F0-466D-AFCA-6FD2CF02E2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01" r="4683"/>
            <a:stretch/>
          </p:blipFill>
          <p:spPr>
            <a:xfrm>
              <a:off x="5442446" y="1238216"/>
              <a:ext cx="3509946" cy="3636405"/>
            </a:xfrm>
            <a:prstGeom prst="rect">
              <a:avLst/>
            </a:prstGeom>
          </p:spPr>
        </p:pic>
        <p:sp>
          <p:nvSpPr>
            <p:cNvPr id="41" name="Content Placeholder 2">
              <a:extLst>
                <a:ext uri="{FF2B5EF4-FFF2-40B4-BE49-F238E27FC236}">
                  <a16:creationId xmlns:a16="http://schemas.microsoft.com/office/drawing/2014/main" id="{AD63208A-0957-4D3E-BD5E-AC8545777942}"/>
                </a:ext>
              </a:extLst>
            </p:cNvPr>
            <p:cNvSpPr txBox="1">
              <a:spLocks/>
            </p:cNvSpPr>
            <p:nvPr/>
          </p:nvSpPr>
          <p:spPr bwMode="auto">
            <a:xfrm>
              <a:off x="7845074" y="1382730"/>
              <a:ext cx="687366" cy="534102"/>
            </a:xfrm>
            <a:prstGeom prst="rect">
              <a:avLst/>
            </a:prstGeom>
            <a:solidFill>
              <a:schemeClr val="bg1"/>
            </a:solidFill>
            <a:ln w="3175">
              <a:noFill/>
              <a:miter lim="800000"/>
              <a:headEnd/>
              <a:tailEnd/>
            </a:ln>
            <a:effectLst/>
          </p:spPr>
          <p:txBody>
            <a:bodyPr vert="horz" wrap="square" lIns="0" tIns="0" rIns="0" bIns="0" numCol="1" anchor="t" anchorCtr="0" compatLnSpc="1">
              <a:prstTxWarp prst="textNoShape">
                <a:avLst/>
              </a:prstTxWarp>
            </a:bodyPr>
            <a:lstStyle>
              <a:lvl1pPr marL="296863" indent="-296863" algn="l" defTabSz="793750" rtl="0" eaLnBrk="1" fontAlgn="base" hangingPunct="1">
                <a:spcBef>
                  <a:spcPct val="20000"/>
                </a:spcBef>
                <a:spcAft>
                  <a:spcPct val="0"/>
                </a:spcAft>
                <a:defRPr sz="2000" b="1">
                  <a:solidFill>
                    <a:srgbClr val="333399"/>
                  </a:solidFill>
                  <a:latin typeface="+mn-lt"/>
                  <a:ea typeface="+mn-ea"/>
                  <a:cs typeface="+mn-cs"/>
                </a:defRPr>
              </a:lvl1pPr>
              <a:lvl2pPr marL="644525" indent="-247650" algn="l" defTabSz="793750" rtl="0" eaLnBrk="1" fontAlgn="base" hangingPunct="1">
                <a:spcBef>
                  <a:spcPct val="20000"/>
                </a:spcBef>
                <a:spcAft>
                  <a:spcPct val="0"/>
                </a:spcAft>
                <a:buChar char="–"/>
                <a:defRPr sz="1600" b="1">
                  <a:solidFill>
                    <a:srgbClr val="333399"/>
                  </a:solidFill>
                  <a:latin typeface="+mn-lt"/>
                </a:defRPr>
              </a:lvl2pPr>
              <a:lvl3pPr marL="992188" indent="-198438" algn="l" defTabSz="793750" rtl="0" eaLnBrk="1" fontAlgn="base" hangingPunct="1">
                <a:spcBef>
                  <a:spcPct val="20000"/>
                </a:spcBef>
                <a:spcAft>
                  <a:spcPct val="0"/>
                </a:spcAft>
                <a:buChar char="•"/>
                <a:defRPr sz="1600" b="1">
                  <a:solidFill>
                    <a:srgbClr val="333399"/>
                  </a:solidFill>
                  <a:latin typeface="+mn-lt"/>
                </a:defRPr>
              </a:lvl3pPr>
              <a:lvl4pPr marL="1389063" indent="-198438" algn="l" defTabSz="793750" rtl="0" eaLnBrk="1" fontAlgn="base" hangingPunct="1">
                <a:spcBef>
                  <a:spcPct val="20000"/>
                </a:spcBef>
                <a:spcAft>
                  <a:spcPct val="0"/>
                </a:spcAft>
                <a:buChar char="–"/>
                <a:defRPr sz="1600" b="1">
                  <a:solidFill>
                    <a:srgbClr val="333399"/>
                  </a:solidFill>
                  <a:latin typeface="+mn-lt"/>
                </a:defRPr>
              </a:lvl4pPr>
              <a:lvl5pPr marL="1785938" indent="-198438" algn="l" defTabSz="793750" rtl="0" eaLnBrk="1" fontAlgn="base" hangingPunct="1">
                <a:spcBef>
                  <a:spcPct val="20000"/>
                </a:spcBef>
                <a:spcAft>
                  <a:spcPct val="0"/>
                </a:spcAft>
                <a:buChar char="»"/>
                <a:defRPr sz="1600" b="1">
                  <a:solidFill>
                    <a:srgbClr val="333399"/>
                  </a:solidFill>
                  <a:latin typeface="+mn-lt"/>
                </a:defRPr>
              </a:lvl5pPr>
              <a:lvl6pPr marL="2243138" indent="-198438" algn="l" defTabSz="793750" rtl="0" eaLnBrk="1" fontAlgn="base" hangingPunct="1">
                <a:spcBef>
                  <a:spcPct val="20000"/>
                </a:spcBef>
                <a:spcAft>
                  <a:spcPct val="0"/>
                </a:spcAft>
                <a:buChar char="»"/>
                <a:defRPr sz="1600" b="1">
                  <a:solidFill>
                    <a:srgbClr val="333399"/>
                  </a:solidFill>
                  <a:latin typeface="+mn-lt"/>
                </a:defRPr>
              </a:lvl6pPr>
              <a:lvl7pPr marL="2700338" indent="-198438" algn="l" defTabSz="793750" rtl="0" eaLnBrk="1" fontAlgn="base" hangingPunct="1">
                <a:spcBef>
                  <a:spcPct val="20000"/>
                </a:spcBef>
                <a:spcAft>
                  <a:spcPct val="0"/>
                </a:spcAft>
                <a:buChar char="»"/>
                <a:defRPr sz="1600" b="1">
                  <a:solidFill>
                    <a:srgbClr val="333399"/>
                  </a:solidFill>
                  <a:latin typeface="+mn-lt"/>
                </a:defRPr>
              </a:lvl7pPr>
              <a:lvl8pPr marL="3157538" indent="-198438" algn="l" defTabSz="793750" rtl="0" eaLnBrk="1" fontAlgn="base" hangingPunct="1">
                <a:spcBef>
                  <a:spcPct val="20000"/>
                </a:spcBef>
                <a:spcAft>
                  <a:spcPct val="0"/>
                </a:spcAft>
                <a:buChar char="»"/>
                <a:defRPr sz="1600" b="1">
                  <a:solidFill>
                    <a:srgbClr val="333399"/>
                  </a:solidFill>
                  <a:latin typeface="+mn-lt"/>
                </a:defRPr>
              </a:lvl8pPr>
              <a:lvl9pPr marL="3614738" indent="-198438" algn="l" defTabSz="793750" rtl="0" eaLnBrk="1" fontAlgn="base" hangingPunct="1">
                <a:spcBef>
                  <a:spcPct val="20000"/>
                </a:spcBef>
                <a:spcAft>
                  <a:spcPct val="0"/>
                </a:spcAft>
                <a:buChar char="»"/>
                <a:defRPr sz="1600" b="1">
                  <a:solidFill>
                    <a:srgbClr val="333399"/>
                  </a:solidFill>
                  <a:latin typeface="+mn-lt"/>
                </a:defRPr>
              </a:lvl9pPr>
            </a:lstStyle>
            <a:p>
              <a:pPr marL="0" indent="0" defTabSz="778193">
                <a:spcBef>
                  <a:spcPts val="600"/>
                </a:spcBef>
                <a:defRPr/>
              </a:pPr>
              <a:endParaRPr lang="el-GR" sz="1765" b="0" kern="0" dirty="0">
                <a:solidFill>
                  <a:srgbClr val="002060"/>
                </a:solidFill>
                <a:cs typeface="Calibri" panose="020F0502020204030204" pitchFamily="34" charset="0"/>
              </a:endParaRPr>
            </a:p>
            <a:p>
              <a:pPr marL="0" indent="0" defTabSz="778193">
                <a:spcBef>
                  <a:spcPts val="600"/>
                </a:spcBef>
                <a:defRPr/>
              </a:pPr>
              <a:endParaRPr lang="el-GR" sz="1765" b="0" kern="0" dirty="0">
                <a:solidFill>
                  <a:srgbClr val="002060"/>
                </a:solidFill>
                <a:cs typeface="Calibri" panose="020F0502020204030204" pitchFamily="34" charset="0"/>
              </a:endParaRPr>
            </a:p>
          </p:txBody>
        </p:sp>
      </p:grpSp>
      <p:grpSp>
        <p:nvGrpSpPr>
          <p:cNvPr id="9" name="Group 8">
            <a:extLst>
              <a:ext uri="{FF2B5EF4-FFF2-40B4-BE49-F238E27FC236}">
                <a16:creationId xmlns:a16="http://schemas.microsoft.com/office/drawing/2014/main" id="{04E8EF58-DD5D-44FC-B029-A709EC766855}"/>
              </a:ext>
            </a:extLst>
          </p:cNvPr>
          <p:cNvGrpSpPr/>
          <p:nvPr/>
        </p:nvGrpSpPr>
        <p:grpSpPr>
          <a:xfrm>
            <a:off x="1370828" y="3975112"/>
            <a:ext cx="3228221" cy="2086820"/>
            <a:chOff x="5126095" y="4241626"/>
            <a:chExt cx="3495675" cy="2117831"/>
          </a:xfrm>
        </p:grpSpPr>
        <p:pic>
          <p:nvPicPr>
            <p:cNvPr id="5" name="Picture 4">
              <a:extLst>
                <a:ext uri="{FF2B5EF4-FFF2-40B4-BE49-F238E27FC236}">
                  <a16:creationId xmlns:a16="http://schemas.microsoft.com/office/drawing/2014/main" id="{BEBC5734-5915-4C02-AF9B-640736C90732}"/>
                </a:ext>
              </a:extLst>
            </p:cNvPr>
            <p:cNvPicPr>
              <a:picLocks noChangeAspect="1"/>
            </p:cNvPicPr>
            <p:nvPr/>
          </p:nvPicPr>
          <p:blipFill>
            <a:blip r:embed="rId4"/>
            <a:stretch>
              <a:fillRect/>
            </a:stretch>
          </p:blipFill>
          <p:spPr>
            <a:xfrm>
              <a:off x="5126095" y="4241626"/>
              <a:ext cx="3495675" cy="1181100"/>
            </a:xfrm>
            <a:prstGeom prst="rect">
              <a:avLst/>
            </a:prstGeom>
          </p:spPr>
        </p:pic>
        <p:pic>
          <p:nvPicPr>
            <p:cNvPr id="7" name="Picture 6">
              <a:extLst>
                <a:ext uri="{FF2B5EF4-FFF2-40B4-BE49-F238E27FC236}">
                  <a16:creationId xmlns:a16="http://schemas.microsoft.com/office/drawing/2014/main" id="{2E95B424-207B-4E85-AF52-F124CC09342B}"/>
                </a:ext>
              </a:extLst>
            </p:cNvPr>
            <p:cNvPicPr>
              <a:picLocks noChangeAspect="1"/>
            </p:cNvPicPr>
            <p:nvPr/>
          </p:nvPicPr>
          <p:blipFill>
            <a:blip r:embed="rId5"/>
            <a:stretch>
              <a:fillRect/>
            </a:stretch>
          </p:blipFill>
          <p:spPr>
            <a:xfrm>
              <a:off x="5146347" y="5349696"/>
              <a:ext cx="3406345" cy="1009761"/>
            </a:xfrm>
            <a:prstGeom prst="rect">
              <a:avLst/>
            </a:prstGeom>
          </p:spPr>
        </p:pic>
      </p:grpSp>
    </p:spTree>
    <p:extLst>
      <p:ext uri="{BB962C8B-B14F-4D97-AF65-F5344CB8AC3E}">
        <p14:creationId xmlns:p14="http://schemas.microsoft.com/office/powerpoint/2010/main" val="247812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txBox="1">
            <a:spLocks noChangeArrowheads="1"/>
          </p:cNvSpPr>
          <p:nvPr/>
        </p:nvSpPr>
        <p:spPr bwMode="auto">
          <a:xfrm>
            <a:off x="112713" y="169863"/>
            <a:ext cx="8316939" cy="658812"/>
          </a:xfrm>
          <a:prstGeom prst="rect">
            <a:avLst/>
          </a:prstGeom>
          <a:noFill/>
          <a:ln w="9525">
            <a:noFill/>
            <a:miter lim="800000"/>
            <a:headEnd/>
            <a:tailEnd/>
          </a:ln>
        </p:spPr>
        <p:txBody>
          <a:bodyPr lIns="92519" tIns="46260" rIns="92519" bIns="46260"/>
          <a:lstStyle/>
          <a:p>
            <a:pPr defTabSz="895350"/>
            <a:r>
              <a:rPr lang="el-GR" sz="2900" b="1" dirty="0">
                <a:solidFill>
                  <a:srgbClr val="006600"/>
                </a:solidFill>
                <a:cs typeface="Calibri" pitchFamily="34" charset="0"/>
              </a:rPr>
              <a:t>Τί θα μάθω, τι θα ερευνήσω στη Σχολή ΧΗΜΗΠΕΡ</a:t>
            </a:r>
            <a:endParaRPr lang="en-GB" sz="2900" b="1" dirty="0">
              <a:solidFill>
                <a:srgbClr val="006600"/>
              </a:solidFill>
              <a:cs typeface="Calibri" pitchFamily="34" charset="0"/>
            </a:endParaRPr>
          </a:p>
        </p:txBody>
      </p:sp>
      <p:cxnSp>
        <p:nvCxnSpPr>
          <p:cNvPr id="3075" name="Straight Connector 18"/>
          <p:cNvCxnSpPr>
            <a:cxnSpLocks noChangeShapeType="1"/>
          </p:cNvCxnSpPr>
          <p:nvPr/>
        </p:nvCxnSpPr>
        <p:spPr bwMode="auto">
          <a:xfrm flipH="1">
            <a:off x="0" y="817563"/>
            <a:ext cx="9144000" cy="0"/>
          </a:xfrm>
          <a:prstGeom prst="line">
            <a:avLst/>
          </a:prstGeom>
          <a:noFill/>
          <a:ln w="9525" algn="ctr">
            <a:solidFill>
              <a:srgbClr val="000000"/>
            </a:solidFill>
            <a:round/>
            <a:headEnd/>
            <a:tailEnd/>
          </a:ln>
        </p:spPr>
      </p:cxnSp>
      <p:sp>
        <p:nvSpPr>
          <p:cNvPr id="3080" name="TextBox 33"/>
          <p:cNvSpPr txBox="1">
            <a:spLocks noChangeArrowheads="1"/>
          </p:cNvSpPr>
          <p:nvPr/>
        </p:nvSpPr>
        <p:spPr bwMode="auto">
          <a:xfrm>
            <a:off x="142844" y="932989"/>
            <a:ext cx="3602032" cy="338554"/>
          </a:xfrm>
          <a:prstGeom prst="rect">
            <a:avLst/>
          </a:prstGeom>
          <a:noFill/>
          <a:ln w="9525">
            <a:noFill/>
            <a:miter lim="800000"/>
            <a:headEnd/>
            <a:tailEnd/>
          </a:ln>
        </p:spPr>
        <p:txBody>
          <a:bodyPr wrap="square">
            <a:spAutoFit/>
          </a:bodyPr>
          <a:lstStyle/>
          <a:p>
            <a:pPr eaLnBrk="1" hangingPunct="1"/>
            <a:r>
              <a:rPr lang="el-GR" sz="1600" b="1" dirty="0">
                <a:solidFill>
                  <a:srgbClr val="7030A0"/>
                </a:solidFill>
              </a:rPr>
              <a:t>Αέρια και ατμοσφαιρική ρύπανση</a:t>
            </a:r>
            <a:endParaRPr lang="en-US" sz="1600" b="1" dirty="0">
              <a:solidFill>
                <a:srgbClr val="7030A0"/>
              </a:solidFill>
            </a:endParaRPr>
          </a:p>
        </p:txBody>
      </p:sp>
      <p:pic>
        <p:nvPicPr>
          <p:cNvPr id="3081" name="Picture 3" descr="E:\deniako2\Documents\tuc\EVALUATION_ENVENG\PHOTOS\06071111_Sequential_Particle_Sampler.JPG"/>
          <p:cNvPicPr>
            <a:picLocks noChangeAspect="1" noChangeArrowheads="1"/>
          </p:cNvPicPr>
          <p:nvPr/>
        </p:nvPicPr>
        <p:blipFill>
          <a:blip r:embed="rId2"/>
          <a:srcRect/>
          <a:stretch>
            <a:fillRect/>
          </a:stretch>
        </p:blipFill>
        <p:spPr bwMode="auto">
          <a:xfrm>
            <a:off x="7202514" y="857232"/>
            <a:ext cx="1155700" cy="1390650"/>
          </a:xfrm>
          <a:prstGeom prst="rect">
            <a:avLst/>
          </a:prstGeom>
          <a:noFill/>
          <a:ln w="9525">
            <a:noFill/>
            <a:miter lim="800000"/>
            <a:headEnd/>
            <a:tailEnd/>
          </a:ln>
        </p:spPr>
      </p:pic>
      <p:pic>
        <p:nvPicPr>
          <p:cNvPr id="3082" name="Picture 2" descr="O3_new"/>
          <p:cNvPicPr>
            <a:picLocks noChangeAspect="1" noChangeArrowheads="1"/>
          </p:cNvPicPr>
          <p:nvPr/>
        </p:nvPicPr>
        <p:blipFill>
          <a:blip r:embed="rId3"/>
          <a:srcRect/>
          <a:stretch>
            <a:fillRect/>
          </a:stretch>
        </p:blipFill>
        <p:spPr bwMode="auto">
          <a:xfrm>
            <a:off x="4902226" y="971532"/>
            <a:ext cx="2017713" cy="1260475"/>
          </a:xfrm>
          <a:prstGeom prst="rect">
            <a:avLst/>
          </a:prstGeom>
          <a:noFill/>
          <a:ln w="9525">
            <a:noFill/>
            <a:miter lim="800000"/>
            <a:headEnd/>
            <a:tailEnd/>
          </a:ln>
        </p:spPr>
      </p:pic>
      <p:sp>
        <p:nvSpPr>
          <p:cNvPr id="3083" name="TextBox 36"/>
          <p:cNvSpPr txBox="1">
            <a:spLocks noChangeArrowheads="1"/>
          </p:cNvSpPr>
          <p:nvPr/>
        </p:nvSpPr>
        <p:spPr bwMode="auto">
          <a:xfrm>
            <a:off x="5072066" y="2644768"/>
            <a:ext cx="3786214" cy="338554"/>
          </a:xfrm>
          <a:prstGeom prst="rect">
            <a:avLst/>
          </a:prstGeom>
          <a:noFill/>
          <a:ln w="9525">
            <a:noFill/>
            <a:miter lim="800000"/>
            <a:headEnd/>
            <a:tailEnd/>
          </a:ln>
        </p:spPr>
        <p:txBody>
          <a:bodyPr wrap="square">
            <a:spAutoFit/>
          </a:bodyPr>
          <a:lstStyle/>
          <a:p>
            <a:pPr eaLnBrk="1" hangingPunct="1"/>
            <a:r>
              <a:rPr lang="el-GR" sz="1600" b="1" dirty="0">
                <a:solidFill>
                  <a:srgbClr val="7030A0"/>
                </a:solidFill>
              </a:rPr>
              <a:t>Διαχείριση υγρών &amp; στερεών αποβλήτων</a:t>
            </a:r>
            <a:endParaRPr lang="en-US" sz="1600" b="1" dirty="0">
              <a:solidFill>
                <a:srgbClr val="7030A0"/>
              </a:solidFill>
            </a:endParaRPr>
          </a:p>
        </p:txBody>
      </p:sp>
      <p:pic>
        <p:nvPicPr>
          <p:cNvPr id="3084" name="Picture 37" descr="A boat on the water&#10;&#10;Description automatically generated with low confidence"/>
          <p:cNvPicPr>
            <a:picLocks noChangeAspect="1" noChangeArrowheads="1"/>
          </p:cNvPicPr>
          <p:nvPr/>
        </p:nvPicPr>
        <p:blipFill>
          <a:blip r:embed="rId4"/>
          <a:srcRect b="7548"/>
          <a:stretch>
            <a:fillRect/>
          </a:stretch>
        </p:blipFill>
        <p:spPr bwMode="auto">
          <a:xfrm>
            <a:off x="184150" y="2482191"/>
            <a:ext cx="2203450" cy="1185882"/>
          </a:xfrm>
          <a:prstGeom prst="rect">
            <a:avLst/>
          </a:prstGeom>
          <a:noFill/>
          <a:ln w="9525">
            <a:noFill/>
            <a:miter lim="800000"/>
            <a:headEnd/>
            <a:tailEnd/>
          </a:ln>
        </p:spPr>
      </p:pic>
      <p:sp>
        <p:nvSpPr>
          <p:cNvPr id="3088" name="TextBox 41"/>
          <p:cNvSpPr txBox="1">
            <a:spLocks noChangeArrowheads="1"/>
          </p:cNvSpPr>
          <p:nvPr/>
        </p:nvSpPr>
        <p:spPr bwMode="auto">
          <a:xfrm>
            <a:off x="188912" y="1229851"/>
            <a:ext cx="4668840" cy="830997"/>
          </a:xfrm>
          <a:prstGeom prst="rect">
            <a:avLst/>
          </a:prstGeom>
          <a:noFill/>
          <a:ln w="9525">
            <a:noFill/>
            <a:miter lim="800000"/>
            <a:headEnd/>
            <a:tailEnd/>
          </a:ln>
        </p:spPr>
        <p:txBody>
          <a:bodyPr wrap="square">
            <a:spAutoFit/>
          </a:bodyPr>
          <a:lstStyle/>
          <a:p>
            <a:pPr eaLnBrk="1" hangingPunct="1"/>
            <a:r>
              <a:rPr lang="el-GR" sz="1200" dirty="0"/>
              <a:t>Αιωρούμενα σωματίδια στην ατμόσφαιρα</a:t>
            </a:r>
          </a:p>
          <a:p>
            <a:pPr eaLnBrk="1" hangingPunct="1"/>
            <a:r>
              <a:rPr lang="el-GR" sz="1200" dirty="0"/>
              <a:t>Διασπορά ατμοσφαιρικών ρύπων στην τροπόσφαιρα</a:t>
            </a:r>
          </a:p>
          <a:p>
            <a:r>
              <a:rPr lang="el-GR" sz="1200" dirty="0"/>
              <a:t>Έλεγχος αέριων εκπομπών αυτοκινήτων και στατικών πηγών ρύπανσης</a:t>
            </a:r>
          </a:p>
          <a:p>
            <a:r>
              <a:rPr lang="el-GR" sz="1200" dirty="0"/>
              <a:t>Ανάπτυξη καινοτόμων καταλυτών για την καταστροφή αέριων ρύπων</a:t>
            </a:r>
          </a:p>
        </p:txBody>
      </p:sp>
      <p:sp>
        <p:nvSpPr>
          <p:cNvPr id="3089" name="TextBox 42"/>
          <p:cNvSpPr txBox="1">
            <a:spLocks noChangeArrowheads="1"/>
          </p:cNvSpPr>
          <p:nvPr/>
        </p:nvSpPr>
        <p:spPr bwMode="auto">
          <a:xfrm>
            <a:off x="5072066" y="2944806"/>
            <a:ext cx="4071934" cy="1200329"/>
          </a:xfrm>
          <a:prstGeom prst="rect">
            <a:avLst/>
          </a:prstGeom>
          <a:noFill/>
          <a:ln w="9525">
            <a:noFill/>
            <a:miter lim="800000"/>
            <a:headEnd/>
            <a:tailEnd/>
          </a:ln>
        </p:spPr>
        <p:txBody>
          <a:bodyPr wrap="square">
            <a:spAutoFit/>
          </a:bodyPr>
          <a:lstStyle/>
          <a:p>
            <a:pPr algn="just" eaLnBrk="1" hangingPunct="1"/>
            <a:r>
              <a:rPr lang="el-GR" sz="1200" dirty="0"/>
              <a:t>Φυσικές &amp; Χημικές &amp; Βιολογικές Διεργασίες στην Επεξεργασία Νερού &amp; Υγρών Αποβλήτων,  Φυσικά Συστήματα Επεξεργασίας, Χαρακτηρισμός, διαχείριση και επεξεργασία στερεών αποβλήτων, Αξιοποίηση στερεών αγροβιομηχανικών αποβλήτων και ιλύων.</a:t>
            </a:r>
          </a:p>
          <a:p>
            <a:endParaRPr lang="en-US" sz="1200" dirty="0"/>
          </a:p>
        </p:txBody>
      </p:sp>
      <p:pic>
        <p:nvPicPr>
          <p:cNvPr id="3090" name="Picture 43"/>
          <p:cNvPicPr>
            <a:picLocks noChangeAspect="1" noChangeArrowheads="1"/>
          </p:cNvPicPr>
          <p:nvPr/>
        </p:nvPicPr>
        <p:blipFill>
          <a:blip r:embed="rId5"/>
          <a:srcRect/>
          <a:stretch>
            <a:fillRect/>
          </a:stretch>
        </p:blipFill>
        <p:spPr bwMode="auto">
          <a:xfrm>
            <a:off x="8345488" y="19050"/>
            <a:ext cx="682625" cy="792163"/>
          </a:xfrm>
          <a:prstGeom prst="rect">
            <a:avLst/>
          </a:prstGeom>
          <a:noFill/>
          <a:ln w="9525">
            <a:noFill/>
            <a:miter lim="800000"/>
            <a:headEnd/>
            <a:tailEnd/>
          </a:ln>
        </p:spPr>
      </p:pic>
      <p:pic>
        <p:nvPicPr>
          <p:cNvPr id="35844" name="Picture 4" descr="Θερμική επεξεργασία: Μια σύγχρονη λύση διαχείρισης αποβλήτων"/>
          <p:cNvPicPr>
            <a:picLocks noChangeArrowheads="1"/>
          </p:cNvPicPr>
          <p:nvPr/>
        </p:nvPicPr>
        <p:blipFill>
          <a:blip r:embed="rId6" cstate="print"/>
          <a:srcRect t="14822"/>
          <a:stretch>
            <a:fillRect/>
          </a:stretch>
        </p:blipFill>
        <p:spPr bwMode="auto">
          <a:xfrm>
            <a:off x="2491583" y="2471294"/>
            <a:ext cx="2476500" cy="1170005"/>
          </a:xfrm>
          <a:prstGeom prst="rect">
            <a:avLst/>
          </a:prstGeom>
          <a:noFill/>
        </p:spPr>
      </p:pic>
      <p:sp>
        <p:nvSpPr>
          <p:cNvPr id="24" name="TextBox 14"/>
          <p:cNvSpPr txBox="1">
            <a:spLocks noChangeArrowheads="1"/>
          </p:cNvSpPr>
          <p:nvPr/>
        </p:nvSpPr>
        <p:spPr bwMode="auto">
          <a:xfrm>
            <a:off x="184150" y="4591376"/>
            <a:ext cx="3061864" cy="338554"/>
          </a:xfrm>
          <a:prstGeom prst="rect">
            <a:avLst/>
          </a:prstGeom>
          <a:noFill/>
          <a:ln w="9525">
            <a:noFill/>
            <a:miter lim="800000"/>
            <a:headEnd/>
            <a:tailEnd/>
          </a:ln>
        </p:spPr>
        <p:txBody>
          <a:bodyPr wrap="none">
            <a:spAutoFit/>
          </a:bodyPr>
          <a:lstStyle/>
          <a:p>
            <a:pPr eaLnBrk="1" hangingPunct="1"/>
            <a:r>
              <a:rPr lang="el-GR" sz="1600" b="1" dirty="0">
                <a:solidFill>
                  <a:srgbClr val="7030A0"/>
                </a:solidFill>
              </a:rPr>
              <a:t>Περιβάλλον και μικροοργανισμοί</a:t>
            </a:r>
          </a:p>
        </p:txBody>
      </p:sp>
      <p:grpSp>
        <p:nvGrpSpPr>
          <p:cNvPr id="25" name="Ομάδα 8"/>
          <p:cNvGrpSpPr>
            <a:grpSpLocks/>
          </p:cNvGrpSpPr>
          <p:nvPr/>
        </p:nvGrpSpPr>
        <p:grpSpPr bwMode="auto">
          <a:xfrm>
            <a:off x="5476875" y="4648526"/>
            <a:ext cx="3379788" cy="693737"/>
            <a:chOff x="251520" y="3312279"/>
            <a:chExt cx="3882303" cy="911116"/>
          </a:xfrm>
        </p:grpSpPr>
        <p:pic>
          <p:nvPicPr>
            <p:cNvPr id="26" name="Picture 5" descr="http://www.rapidmicrobiology.com/news/8h20p.JPG"/>
            <p:cNvPicPr>
              <a:picLocks noChangeAspect="1" noChangeArrowheads="1"/>
            </p:cNvPicPr>
            <p:nvPr/>
          </p:nvPicPr>
          <p:blipFill>
            <a:blip r:embed="rId7"/>
            <a:srcRect/>
            <a:stretch>
              <a:fillRect/>
            </a:stretch>
          </p:blipFill>
          <p:spPr bwMode="auto">
            <a:xfrm>
              <a:off x="3252945" y="3352349"/>
              <a:ext cx="880878" cy="824502"/>
            </a:xfrm>
            <a:prstGeom prst="rect">
              <a:avLst/>
            </a:prstGeom>
            <a:noFill/>
            <a:ln w="19050">
              <a:noFill/>
              <a:miter lim="800000"/>
              <a:headEnd/>
              <a:tailEnd/>
            </a:ln>
          </p:spPr>
        </p:pic>
        <p:pic>
          <p:nvPicPr>
            <p:cNvPr id="27" name="Picture 3" descr="http://www.remel.com/images/catalog/75.jpg"/>
            <p:cNvPicPr>
              <a:picLocks noChangeAspect="1" noChangeArrowheads="1"/>
            </p:cNvPicPr>
            <p:nvPr/>
          </p:nvPicPr>
          <p:blipFill>
            <a:blip r:embed="rId8" r:link="rId9"/>
            <a:srcRect/>
            <a:stretch>
              <a:fillRect/>
            </a:stretch>
          </p:blipFill>
          <p:spPr bwMode="auto">
            <a:xfrm>
              <a:off x="2352945" y="3323395"/>
              <a:ext cx="900000" cy="900000"/>
            </a:xfrm>
            <a:prstGeom prst="rect">
              <a:avLst/>
            </a:prstGeom>
            <a:noFill/>
            <a:ln w="25400">
              <a:noFill/>
              <a:miter lim="800000"/>
              <a:headEnd/>
              <a:tailEnd/>
            </a:ln>
          </p:spPr>
        </p:pic>
        <p:pic>
          <p:nvPicPr>
            <p:cNvPr id="28" name="Picture 2" descr="http://www.temple.edu/dentistry/Admissions/Images/bacteriaCulture.jpg"/>
            <p:cNvPicPr>
              <a:picLocks noChangeAspect="1" noChangeArrowheads="1"/>
            </p:cNvPicPr>
            <p:nvPr/>
          </p:nvPicPr>
          <p:blipFill>
            <a:blip r:embed="rId10"/>
            <a:srcRect/>
            <a:stretch>
              <a:fillRect/>
            </a:stretch>
          </p:blipFill>
          <p:spPr bwMode="auto">
            <a:xfrm>
              <a:off x="1115616" y="3312279"/>
              <a:ext cx="1208772" cy="904642"/>
            </a:xfrm>
            <a:prstGeom prst="rect">
              <a:avLst/>
            </a:prstGeom>
            <a:noFill/>
            <a:ln w="9525">
              <a:noFill/>
              <a:miter lim="800000"/>
              <a:headEnd/>
              <a:tailEnd/>
            </a:ln>
          </p:spPr>
        </p:pic>
        <p:graphicFrame>
          <p:nvGraphicFramePr>
            <p:cNvPr id="29" name="Object 3"/>
            <p:cNvGraphicFramePr>
              <a:graphicFrameLocks noChangeAspect="1"/>
            </p:cNvGraphicFramePr>
            <p:nvPr/>
          </p:nvGraphicFramePr>
          <p:xfrm>
            <a:off x="251520" y="3318910"/>
            <a:ext cx="873968" cy="887147"/>
          </p:xfrm>
          <a:graphic>
            <a:graphicData uri="http://schemas.openxmlformats.org/presentationml/2006/ole">
              <mc:AlternateContent xmlns:mc="http://schemas.openxmlformats.org/markup-compatibility/2006">
                <mc:Choice xmlns:v="urn:schemas-microsoft-com:vml" Requires="v">
                  <p:oleObj name="PhotoHouse" r:id="rId11" imgW="10603175" imgH="10577778" progId="">
                    <p:embed/>
                  </p:oleObj>
                </mc:Choice>
                <mc:Fallback>
                  <p:oleObj name="PhotoHouse" r:id="rId11" imgW="10603175" imgH="10577778" progId="">
                    <p:embed/>
                    <p:pic>
                      <p:nvPicPr>
                        <p:cNvPr id="29"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520" y="3318910"/>
                          <a:ext cx="873968" cy="88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0" name="TextBox 31"/>
          <p:cNvSpPr txBox="1">
            <a:spLocks noChangeArrowheads="1"/>
          </p:cNvSpPr>
          <p:nvPr/>
        </p:nvSpPr>
        <p:spPr bwMode="auto">
          <a:xfrm>
            <a:off x="3929058" y="5901063"/>
            <a:ext cx="5246726" cy="338554"/>
          </a:xfrm>
          <a:prstGeom prst="rect">
            <a:avLst/>
          </a:prstGeom>
          <a:noFill/>
          <a:ln w="9525">
            <a:noFill/>
            <a:miter lim="800000"/>
            <a:headEnd/>
            <a:tailEnd/>
          </a:ln>
        </p:spPr>
        <p:txBody>
          <a:bodyPr wrap="square">
            <a:spAutoFit/>
          </a:bodyPr>
          <a:lstStyle/>
          <a:p>
            <a:pPr eaLnBrk="1" hangingPunct="1"/>
            <a:r>
              <a:rPr lang="el-GR" sz="1600" b="1" dirty="0">
                <a:solidFill>
                  <a:srgbClr val="7030A0"/>
                </a:solidFill>
              </a:rPr>
              <a:t>Περιβαλλοντικές κατασκευές-Φυσικές καταστροφές</a:t>
            </a:r>
            <a:endParaRPr lang="en-US" sz="1600" b="1" dirty="0">
              <a:solidFill>
                <a:srgbClr val="7030A0"/>
              </a:solidFill>
            </a:endParaRPr>
          </a:p>
        </p:txBody>
      </p:sp>
      <p:pic>
        <p:nvPicPr>
          <p:cNvPr id="31" name="Picture 32"/>
          <p:cNvPicPr>
            <a:picLocks noChangeAspect="1" noChangeArrowheads="1"/>
          </p:cNvPicPr>
          <p:nvPr/>
        </p:nvPicPr>
        <p:blipFill>
          <a:blip r:embed="rId13"/>
          <a:srcRect/>
          <a:stretch>
            <a:fillRect/>
          </a:stretch>
        </p:blipFill>
        <p:spPr bwMode="auto">
          <a:xfrm>
            <a:off x="500034" y="5743901"/>
            <a:ext cx="3228975" cy="903287"/>
          </a:xfrm>
          <a:prstGeom prst="rect">
            <a:avLst/>
          </a:prstGeom>
          <a:noFill/>
          <a:ln w="9525">
            <a:noFill/>
            <a:miter lim="800000"/>
            <a:headEnd/>
            <a:tailEnd/>
          </a:ln>
        </p:spPr>
      </p:pic>
      <p:sp>
        <p:nvSpPr>
          <p:cNvPr id="32" name="TextBox 39"/>
          <p:cNvSpPr txBox="1">
            <a:spLocks noChangeArrowheads="1"/>
          </p:cNvSpPr>
          <p:nvPr/>
        </p:nvSpPr>
        <p:spPr bwMode="auto">
          <a:xfrm>
            <a:off x="184150" y="4883476"/>
            <a:ext cx="5292725" cy="460375"/>
          </a:xfrm>
          <a:prstGeom prst="rect">
            <a:avLst/>
          </a:prstGeom>
          <a:noFill/>
          <a:ln w="9525">
            <a:noFill/>
            <a:miter lim="800000"/>
            <a:headEnd/>
            <a:tailEnd/>
          </a:ln>
        </p:spPr>
        <p:txBody>
          <a:bodyPr>
            <a:spAutoFit/>
          </a:bodyPr>
          <a:lstStyle/>
          <a:p>
            <a:pPr eaLnBrk="1" hangingPunct="1"/>
            <a:r>
              <a:rPr lang="el-GR" sz="1200"/>
              <a:t>Προσδιορισμός πηγών μόλυνσης του περιβάλλοντος, ανίχνευση παθογόνων παραγόντων - ιοί/βακτήρια/παράσιτα σε νερό &amp; έδαφος), μεθοδοι απολύμανσης</a:t>
            </a:r>
            <a:endParaRPr lang="en-US" sz="1200"/>
          </a:p>
        </p:txBody>
      </p:sp>
      <p:sp>
        <p:nvSpPr>
          <p:cNvPr id="33" name="TextBox 40"/>
          <p:cNvSpPr txBox="1">
            <a:spLocks noChangeArrowheads="1"/>
          </p:cNvSpPr>
          <p:nvPr/>
        </p:nvSpPr>
        <p:spPr bwMode="auto">
          <a:xfrm>
            <a:off x="3929058" y="6253483"/>
            <a:ext cx="3706812" cy="461665"/>
          </a:xfrm>
          <a:prstGeom prst="rect">
            <a:avLst/>
          </a:prstGeom>
          <a:noFill/>
          <a:ln w="9525">
            <a:noFill/>
            <a:miter lim="800000"/>
            <a:headEnd/>
            <a:tailEnd/>
          </a:ln>
        </p:spPr>
        <p:txBody>
          <a:bodyPr>
            <a:spAutoFit/>
          </a:bodyPr>
          <a:lstStyle/>
          <a:p>
            <a:r>
              <a:rPr lang="el-GR" sz="1200" dirty="0"/>
              <a:t>Φυσικές Καταστροφές -Πλημμύρες-</a:t>
            </a:r>
            <a:r>
              <a:rPr lang="el-GR" sz="1200" dirty="0" err="1"/>
              <a:t>Σεισμο</a:t>
            </a:r>
            <a:r>
              <a:rPr lang="el-GR" sz="1200" dirty="0"/>
              <a:t>ί</a:t>
            </a:r>
          </a:p>
          <a:p>
            <a:pPr eaLnBrk="1" hangingPunct="1"/>
            <a:r>
              <a:rPr lang="el-GR" sz="1200" dirty="0" err="1"/>
              <a:t>Εδαφομηχανική</a:t>
            </a:r>
            <a:r>
              <a:rPr lang="el-GR" sz="1200" dirty="0"/>
              <a:t> και Θεμελιώσεις </a:t>
            </a:r>
            <a:endParaRPr lang="en-US" sz="1200" dirty="0"/>
          </a:p>
        </p:txBody>
      </p:sp>
      <p:pic>
        <p:nvPicPr>
          <p:cNvPr id="5" name="Picture 4">
            <a:extLst>
              <a:ext uri="{FF2B5EF4-FFF2-40B4-BE49-F238E27FC236}">
                <a16:creationId xmlns:a16="http://schemas.microsoft.com/office/drawing/2014/main" id="{7A1944B7-A7AE-4474-8955-4BC1A0FB24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5616" y="3420585"/>
            <a:ext cx="3245490" cy="100485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8245558"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900" dirty="0">
                <a:solidFill>
                  <a:srgbClr val="006600"/>
                </a:solidFill>
                <a:latin typeface="Calibri" panose="020F0502020204030204" pitchFamily="34" charset="0"/>
                <a:cs typeface="Calibri" panose="020F0502020204030204" pitchFamily="34" charset="0"/>
              </a:rPr>
              <a:t>Τί θα μάθω, τι θα ερευνήσω στη Σχολή ΧΗΜΗΠΕΡ</a:t>
            </a:r>
            <a:endParaRPr lang="en-GB" sz="29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CA7D1ADC-3BD5-4A7B-BE03-33CE3931892D}"/>
              </a:ext>
            </a:extLst>
          </p:cNvPr>
          <p:cNvSpPr txBox="1"/>
          <p:nvPr/>
        </p:nvSpPr>
        <p:spPr>
          <a:xfrm>
            <a:off x="2643174" y="2357430"/>
            <a:ext cx="3619902" cy="338554"/>
          </a:xfrm>
          <a:prstGeom prst="rect">
            <a:avLst/>
          </a:prstGeom>
          <a:noFill/>
        </p:spPr>
        <p:txBody>
          <a:bodyPr wrap="none" rtlCol="0">
            <a:spAutoFit/>
          </a:bodyPr>
          <a:lstStyle/>
          <a:p>
            <a:r>
              <a:rPr lang="el-GR" sz="1600" b="1" dirty="0">
                <a:solidFill>
                  <a:srgbClr val="7030A0"/>
                </a:solidFill>
              </a:rPr>
              <a:t>Βιώσιμη ενέργεια και κλιματική αλλαγή</a:t>
            </a:r>
          </a:p>
        </p:txBody>
      </p:sp>
      <p:pic>
        <p:nvPicPr>
          <p:cNvPr id="24" name="Picture 23">
            <a:extLst>
              <a:ext uri="{FF2B5EF4-FFF2-40B4-BE49-F238E27FC236}">
                <a16:creationId xmlns:a16="http://schemas.microsoft.com/office/drawing/2014/main" id="{5777F576-17B2-44C2-AA79-653142FA877A}"/>
              </a:ext>
            </a:extLst>
          </p:cNvPr>
          <p:cNvPicPr>
            <a:picLocks noChangeAspect="1"/>
          </p:cNvPicPr>
          <p:nvPr/>
        </p:nvPicPr>
        <p:blipFill>
          <a:blip r:embed="rId2"/>
          <a:stretch>
            <a:fillRect/>
          </a:stretch>
        </p:blipFill>
        <p:spPr>
          <a:xfrm>
            <a:off x="142844" y="2428868"/>
            <a:ext cx="2520280" cy="973567"/>
          </a:xfrm>
          <a:prstGeom prst="rect">
            <a:avLst/>
          </a:prstGeom>
        </p:spPr>
      </p:pic>
      <p:sp>
        <p:nvSpPr>
          <p:cNvPr id="25" name="TextBox 24">
            <a:extLst>
              <a:ext uri="{FF2B5EF4-FFF2-40B4-BE49-F238E27FC236}">
                <a16:creationId xmlns:a16="http://schemas.microsoft.com/office/drawing/2014/main" id="{376A85FC-7B70-463C-8C89-E75B3F318326}"/>
              </a:ext>
            </a:extLst>
          </p:cNvPr>
          <p:cNvSpPr txBox="1"/>
          <p:nvPr/>
        </p:nvSpPr>
        <p:spPr>
          <a:xfrm>
            <a:off x="2357422" y="4000504"/>
            <a:ext cx="2543838" cy="338554"/>
          </a:xfrm>
          <a:prstGeom prst="rect">
            <a:avLst/>
          </a:prstGeom>
          <a:noFill/>
        </p:spPr>
        <p:txBody>
          <a:bodyPr wrap="none" rtlCol="0">
            <a:spAutoFit/>
          </a:bodyPr>
          <a:lstStyle/>
          <a:p>
            <a:r>
              <a:rPr lang="el-GR" sz="1600" b="1" dirty="0">
                <a:solidFill>
                  <a:srgbClr val="7030A0"/>
                </a:solidFill>
              </a:rPr>
              <a:t>Περιβαλλοντική διαχείριση</a:t>
            </a:r>
          </a:p>
        </p:txBody>
      </p:sp>
      <p:pic>
        <p:nvPicPr>
          <p:cNvPr id="26" name="Picture 25">
            <a:extLst>
              <a:ext uri="{FF2B5EF4-FFF2-40B4-BE49-F238E27FC236}">
                <a16:creationId xmlns:a16="http://schemas.microsoft.com/office/drawing/2014/main" id="{62EBC5EC-8C24-4E1C-9E29-93B8798933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486" y="3997360"/>
            <a:ext cx="1844013" cy="733008"/>
          </a:xfrm>
          <a:prstGeom prst="rect">
            <a:avLst/>
          </a:prstGeom>
        </p:spPr>
      </p:pic>
      <p:sp>
        <p:nvSpPr>
          <p:cNvPr id="27" name="TextBox 26">
            <a:extLst>
              <a:ext uri="{FF2B5EF4-FFF2-40B4-BE49-F238E27FC236}">
                <a16:creationId xmlns:a16="http://schemas.microsoft.com/office/drawing/2014/main" id="{F51D4556-18A5-45DA-AA0A-2372C6DEBE93}"/>
              </a:ext>
            </a:extLst>
          </p:cNvPr>
          <p:cNvSpPr txBox="1"/>
          <p:nvPr/>
        </p:nvSpPr>
        <p:spPr>
          <a:xfrm>
            <a:off x="-32" y="840433"/>
            <a:ext cx="4593770" cy="338554"/>
          </a:xfrm>
          <a:prstGeom prst="rect">
            <a:avLst/>
          </a:prstGeom>
          <a:noFill/>
        </p:spPr>
        <p:txBody>
          <a:bodyPr wrap="square">
            <a:spAutoFit/>
          </a:bodyPr>
          <a:lstStyle/>
          <a:p>
            <a:r>
              <a:rPr lang="el-GR" sz="1600" b="1" dirty="0">
                <a:solidFill>
                  <a:srgbClr val="7030A0"/>
                </a:solidFill>
              </a:rPr>
              <a:t>Περιβάλλον και υπέδαφος</a:t>
            </a:r>
            <a:endParaRPr lang="en-US" sz="1600" b="1" dirty="0">
              <a:solidFill>
                <a:srgbClr val="7030A0"/>
              </a:solidFill>
            </a:endParaRPr>
          </a:p>
        </p:txBody>
      </p:sp>
      <p:pic>
        <p:nvPicPr>
          <p:cNvPr id="28" name="Picture 27">
            <a:extLst>
              <a:ext uri="{FF2B5EF4-FFF2-40B4-BE49-F238E27FC236}">
                <a16:creationId xmlns:a16="http://schemas.microsoft.com/office/drawing/2014/main" id="{BF74BF8D-4686-43FC-8466-013484B936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0430" y="857235"/>
            <a:ext cx="1711905" cy="1185165"/>
          </a:xfrm>
          <a:prstGeom prst="rect">
            <a:avLst/>
          </a:prstGeom>
        </p:spPr>
      </p:pic>
      <p:sp>
        <p:nvSpPr>
          <p:cNvPr id="29" name="TextBox 28">
            <a:extLst>
              <a:ext uri="{FF2B5EF4-FFF2-40B4-BE49-F238E27FC236}">
                <a16:creationId xmlns:a16="http://schemas.microsoft.com/office/drawing/2014/main" id="{1772243A-36C1-4699-A0AE-9DC190FFF6FF}"/>
              </a:ext>
            </a:extLst>
          </p:cNvPr>
          <p:cNvSpPr txBox="1"/>
          <p:nvPr/>
        </p:nvSpPr>
        <p:spPr>
          <a:xfrm>
            <a:off x="-32" y="1117421"/>
            <a:ext cx="3706742" cy="646331"/>
          </a:xfrm>
          <a:prstGeom prst="rect">
            <a:avLst/>
          </a:prstGeom>
          <a:noFill/>
        </p:spPr>
        <p:txBody>
          <a:bodyPr wrap="square">
            <a:spAutoFit/>
          </a:bodyPr>
          <a:lstStyle/>
          <a:p>
            <a:r>
              <a:rPr lang="el-GR" sz="1200" dirty="0" err="1"/>
              <a:t>Υφαλμύρινση</a:t>
            </a:r>
            <a:r>
              <a:rPr lang="el-GR" sz="1200" dirty="0"/>
              <a:t>, Βέλτιστος Σχεδιασμός Διαχείρισης Υπογείων Υδάτων, Μέτρα προστασίας και πρόβλεψης πλημμυρών </a:t>
            </a:r>
          </a:p>
        </p:txBody>
      </p:sp>
      <p:sp>
        <p:nvSpPr>
          <p:cNvPr id="44" name="TextBox 43">
            <a:extLst>
              <a:ext uri="{FF2B5EF4-FFF2-40B4-BE49-F238E27FC236}">
                <a16:creationId xmlns:a16="http://schemas.microsoft.com/office/drawing/2014/main" id="{A2E855C4-6162-4CA0-9C23-821FABF2784E}"/>
              </a:ext>
            </a:extLst>
          </p:cNvPr>
          <p:cNvSpPr txBox="1"/>
          <p:nvPr/>
        </p:nvSpPr>
        <p:spPr>
          <a:xfrm>
            <a:off x="2714613" y="2714620"/>
            <a:ext cx="3857652" cy="1015663"/>
          </a:xfrm>
          <a:prstGeom prst="rect">
            <a:avLst/>
          </a:prstGeom>
          <a:noFill/>
        </p:spPr>
        <p:txBody>
          <a:bodyPr wrap="square">
            <a:spAutoFit/>
          </a:bodyPr>
          <a:lstStyle/>
          <a:p>
            <a:pPr algn="just"/>
            <a:r>
              <a:rPr lang="el-GR" sz="1200" dirty="0"/>
              <a:t>Διαχείριση συστημάτων Ανανεώσιμων Πηγών Ενέργειας, Ανάλυση Κύκλου Ζωής, </a:t>
            </a:r>
            <a:r>
              <a:rPr lang="el-GR" sz="1200" dirty="0" err="1"/>
              <a:t>Βιοκαύσιμα</a:t>
            </a:r>
            <a:r>
              <a:rPr lang="el-GR" sz="1200" dirty="0"/>
              <a:t>, Πράσινα κτήρια, Κτήρια μηδενικών εκπομπών, Συστήματα ενεργειακής διαχείρισης, Κυψέλες καυσίμου, Ενέργεια υδρογόνου, Εκμετάλλευση φυσικού αερίου και βιοαερίου</a:t>
            </a:r>
          </a:p>
        </p:txBody>
      </p:sp>
      <p:sp>
        <p:nvSpPr>
          <p:cNvPr id="45" name="Ορθογώνιο 4">
            <a:extLst>
              <a:ext uri="{FF2B5EF4-FFF2-40B4-BE49-F238E27FC236}">
                <a16:creationId xmlns:a16="http://schemas.microsoft.com/office/drawing/2014/main" id="{8F607F55-108E-4D9C-8EB9-AA3F334ECA2A}"/>
              </a:ext>
            </a:extLst>
          </p:cNvPr>
          <p:cNvSpPr/>
          <p:nvPr/>
        </p:nvSpPr>
        <p:spPr>
          <a:xfrm>
            <a:off x="71406" y="5223191"/>
            <a:ext cx="2261459" cy="461665"/>
          </a:xfrm>
          <a:prstGeom prst="rect">
            <a:avLst/>
          </a:prstGeom>
        </p:spPr>
        <p:txBody>
          <a:bodyPr wrap="square">
            <a:spAutoFit/>
          </a:bodyPr>
          <a:lstStyle/>
          <a:p>
            <a:pPr algn="ctr"/>
            <a:r>
              <a:rPr lang="el-GR" altLang="en-US" sz="1200" dirty="0"/>
              <a:t>Αντιμετώπιση πετρελαιοκηλίδων </a:t>
            </a:r>
            <a:endParaRPr lang="en-US" altLang="en-US" sz="1200" dirty="0"/>
          </a:p>
          <a:p>
            <a:pPr algn="ctr"/>
            <a:r>
              <a:rPr lang="el-GR" altLang="en-US" sz="1200" dirty="0"/>
              <a:t>με βιολογικούς τρόπους</a:t>
            </a:r>
          </a:p>
        </p:txBody>
      </p:sp>
      <p:pic>
        <p:nvPicPr>
          <p:cNvPr id="46" name="Picture 45" descr="SDpic1.jpg">
            <a:extLst>
              <a:ext uri="{FF2B5EF4-FFF2-40B4-BE49-F238E27FC236}">
                <a16:creationId xmlns:a16="http://schemas.microsoft.com/office/drawing/2014/main" id="{6107D483-9F1F-43A1-B1A3-5CBB84D1D36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844" y="5705536"/>
            <a:ext cx="2035454" cy="9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Ορθογώνιο 1">
            <a:extLst>
              <a:ext uri="{FF2B5EF4-FFF2-40B4-BE49-F238E27FC236}">
                <a16:creationId xmlns:a16="http://schemas.microsoft.com/office/drawing/2014/main" id="{CEABBDA6-7CF6-4FB4-A1B0-78D5DF8B2E94}"/>
              </a:ext>
            </a:extLst>
          </p:cNvPr>
          <p:cNvSpPr/>
          <p:nvPr/>
        </p:nvSpPr>
        <p:spPr>
          <a:xfrm>
            <a:off x="2500298" y="4366984"/>
            <a:ext cx="1969510" cy="461665"/>
          </a:xfrm>
          <a:prstGeom prst="rect">
            <a:avLst/>
          </a:prstGeom>
        </p:spPr>
        <p:txBody>
          <a:bodyPr wrap="square">
            <a:spAutoFit/>
          </a:bodyPr>
          <a:lstStyle/>
          <a:p>
            <a:pPr algn="ctr"/>
            <a:r>
              <a:rPr lang="el-GR" sz="1200" dirty="0"/>
              <a:t>Διαχείριση ρύπανσης από γεωργικές δραστηριότητες</a:t>
            </a:r>
          </a:p>
        </p:txBody>
      </p:sp>
      <p:pic>
        <p:nvPicPr>
          <p:cNvPr id="48" name="Picture 4" descr="photosynthesis">
            <a:extLst>
              <a:ext uri="{FF2B5EF4-FFF2-40B4-BE49-F238E27FC236}">
                <a16:creationId xmlns:a16="http://schemas.microsoft.com/office/drawing/2014/main" id="{6AA02568-969A-473A-A25C-77096586F3A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a:xfrm>
            <a:off x="2500298" y="4828649"/>
            <a:ext cx="1831336" cy="11282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 name="Picture 2" descr="CAMP-IT">
            <a:extLst>
              <a:ext uri="{FF2B5EF4-FFF2-40B4-BE49-F238E27FC236}">
                <a16:creationId xmlns:a16="http://schemas.microsoft.com/office/drawing/2014/main" id="{2DCD093E-0CEF-4876-9C1B-9CCC2102B25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43702" y="2428868"/>
            <a:ext cx="2261459" cy="142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Ορθογώνιο 22">
            <a:extLst>
              <a:ext uri="{FF2B5EF4-FFF2-40B4-BE49-F238E27FC236}">
                <a16:creationId xmlns:a16="http://schemas.microsoft.com/office/drawing/2014/main" id="{A623813B-5F31-4D8C-949C-F1577E5DFDFD}"/>
              </a:ext>
            </a:extLst>
          </p:cNvPr>
          <p:cNvSpPr/>
          <p:nvPr/>
        </p:nvSpPr>
        <p:spPr>
          <a:xfrm>
            <a:off x="4727446" y="5758229"/>
            <a:ext cx="1714677" cy="461665"/>
          </a:xfrm>
          <a:prstGeom prst="rect">
            <a:avLst/>
          </a:prstGeom>
        </p:spPr>
        <p:txBody>
          <a:bodyPr wrap="square">
            <a:spAutoFit/>
          </a:bodyPr>
          <a:lstStyle/>
          <a:p>
            <a:pPr algn="ctr"/>
            <a:r>
              <a:rPr lang="el-GR" altLang="en-US" sz="1200" dirty="0"/>
              <a:t>Ανίχνευση μικρορρύπων σε νερά</a:t>
            </a:r>
          </a:p>
        </p:txBody>
      </p:sp>
      <p:pic>
        <p:nvPicPr>
          <p:cNvPr id="52" name="Picture 13">
            <a:extLst>
              <a:ext uri="{FF2B5EF4-FFF2-40B4-BE49-F238E27FC236}">
                <a16:creationId xmlns:a16="http://schemas.microsoft.com/office/drawing/2014/main" id="{368B999D-A862-43A5-86EE-F8927BF5B03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290596" y="6177747"/>
            <a:ext cx="2585660" cy="62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6824B7D9-151F-4AB9-BF8B-DE011FBE10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
        <p:nvSpPr>
          <p:cNvPr id="21" name="TextBox 26">
            <a:extLst>
              <a:ext uri="{FF2B5EF4-FFF2-40B4-BE49-F238E27FC236}">
                <a16:creationId xmlns:a16="http://schemas.microsoft.com/office/drawing/2014/main" id="{F51D4556-18A5-45DA-AA0A-2372C6DEBE93}"/>
              </a:ext>
            </a:extLst>
          </p:cNvPr>
          <p:cNvSpPr txBox="1"/>
          <p:nvPr/>
        </p:nvSpPr>
        <p:spPr>
          <a:xfrm>
            <a:off x="5286380" y="857232"/>
            <a:ext cx="4593770" cy="338554"/>
          </a:xfrm>
          <a:prstGeom prst="rect">
            <a:avLst/>
          </a:prstGeom>
          <a:noFill/>
        </p:spPr>
        <p:txBody>
          <a:bodyPr wrap="square">
            <a:spAutoFit/>
          </a:bodyPr>
          <a:lstStyle/>
          <a:p>
            <a:r>
              <a:rPr lang="el-GR" sz="1600" b="1" dirty="0">
                <a:solidFill>
                  <a:srgbClr val="7030A0"/>
                </a:solidFill>
              </a:rPr>
              <a:t>Υδατικοί πόροι και παράκτια μηχανική</a:t>
            </a:r>
            <a:endParaRPr lang="en-US" sz="1600" b="1" dirty="0">
              <a:solidFill>
                <a:srgbClr val="7030A0"/>
              </a:solidFill>
            </a:endParaRPr>
          </a:p>
        </p:txBody>
      </p:sp>
      <p:sp>
        <p:nvSpPr>
          <p:cNvPr id="22" name="TextBox 28">
            <a:extLst>
              <a:ext uri="{FF2B5EF4-FFF2-40B4-BE49-F238E27FC236}">
                <a16:creationId xmlns:a16="http://schemas.microsoft.com/office/drawing/2014/main" id="{1772243A-36C1-4699-A0AE-9DC190FFF6FF}"/>
              </a:ext>
            </a:extLst>
          </p:cNvPr>
          <p:cNvSpPr txBox="1"/>
          <p:nvPr/>
        </p:nvSpPr>
        <p:spPr>
          <a:xfrm>
            <a:off x="5357818" y="1142984"/>
            <a:ext cx="3706742" cy="830997"/>
          </a:xfrm>
          <a:prstGeom prst="rect">
            <a:avLst/>
          </a:prstGeom>
          <a:noFill/>
        </p:spPr>
        <p:txBody>
          <a:bodyPr wrap="square">
            <a:spAutoFit/>
          </a:bodyPr>
          <a:lstStyle/>
          <a:p>
            <a:r>
              <a:rPr lang="el-GR" sz="1200" dirty="0"/>
              <a:t>Υδρολογία, παράκτια μηχανική, Γεωγραφικά Συστήματα Πληροφοριών, Περιβαλλοντικά μοντέλα, Βέλτιστη διαχείριση υδατικών πόρων</a:t>
            </a:r>
          </a:p>
          <a:p>
            <a:endParaRPr lang="el-GR" sz="1200" dirty="0"/>
          </a:p>
        </p:txBody>
      </p:sp>
      <p:sp>
        <p:nvSpPr>
          <p:cNvPr id="30" name="TextBox 24">
            <a:extLst>
              <a:ext uri="{FF2B5EF4-FFF2-40B4-BE49-F238E27FC236}">
                <a16:creationId xmlns:a16="http://schemas.microsoft.com/office/drawing/2014/main" id="{376A85FC-7B70-463C-8C89-E75B3F318326}"/>
              </a:ext>
            </a:extLst>
          </p:cNvPr>
          <p:cNvSpPr txBox="1"/>
          <p:nvPr/>
        </p:nvSpPr>
        <p:spPr>
          <a:xfrm>
            <a:off x="6143636" y="4143380"/>
            <a:ext cx="2971454" cy="338554"/>
          </a:xfrm>
          <a:prstGeom prst="rect">
            <a:avLst/>
          </a:prstGeom>
          <a:noFill/>
        </p:spPr>
        <p:txBody>
          <a:bodyPr wrap="none" rtlCol="0">
            <a:spAutoFit/>
          </a:bodyPr>
          <a:lstStyle/>
          <a:p>
            <a:r>
              <a:rPr lang="el-GR" sz="1600" b="1" dirty="0">
                <a:solidFill>
                  <a:srgbClr val="7030A0"/>
                </a:solidFill>
              </a:rPr>
              <a:t>Τεχνολογία υλικών/</a:t>
            </a:r>
            <a:r>
              <a:rPr lang="el-GR" sz="1600" b="1" dirty="0" err="1">
                <a:solidFill>
                  <a:srgbClr val="7030A0"/>
                </a:solidFill>
              </a:rPr>
              <a:t>νανοϋλικών</a:t>
            </a:r>
            <a:r>
              <a:rPr lang="el-GR" sz="1600" b="1" dirty="0">
                <a:solidFill>
                  <a:srgbClr val="7030A0"/>
                </a:solidFill>
              </a:rPr>
              <a:t> </a:t>
            </a:r>
          </a:p>
        </p:txBody>
      </p:sp>
      <p:sp>
        <p:nvSpPr>
          <p:cNvPr id="32" name="Ορθογώνιο 1">
            <a:extLst>
              <a:ext uri="{FF2B5EF4-FFF2-40B4-BE49-F238E27FC236}">
                <a16:creationId xmlns:a16="http://schemas.microsoft.com/office/drawing/2014/main" id="{CEABBDA6-7CF6-4FB4-A1B0-78D5DF8B2E94}"/>
              </a:ext>
            </a:extLst>
          </p:cNvPr>
          <p:cNvSpPr/>
          <p:nvPr/>
        </p:nvSpPr>
        <p:spPr>
          <a:xfrm>
            <a:off x="6286512" y="4429132"/>
            <a:ext cx="2857520" cy="646331"/>
          </a:xfrm>
          <a:prstGeom prst="rect">
            <a:avLst/>
          </a:prstGeom>
        </p:spPr>
        <p:txBody>
          <a:bodyPr wrap="square">
            <a:spAutoFit/>
          </a:bodyPr>
          <a:lstStyle/>
          <a:p>
            <a:pPr algn="just"/>
            <a:r>
              <a:rPr lang="el-GR" sz="1200" dirty="0"/>
              <a:t>Ανάπτυξη και χαρακτηρισμός καινοτόμων σύνθετων υλικών για περιβαλλοντικές και ενεργειακές εφαρμογές</a:t>
            </a:r>
          </a:p>
        </p:txBody>
      </p:sp>
      <p:pic>
        <p:nvPicPr>
          <p:cNvPr id="36870" name="Picture 6" descr="http://195.134.76.37/scinews/images/nano-3.jpg"/>
          <p:cNvPicPr>
            <a:picLocks noChangeAspect="1" noChangeArrowheads="1"/>
          </p:cNvPicPr>
          <p:nvPr/>
        </p:nvPicPr>
        <p:blipFill>
          <a:blip r:embed="rId10"/>
          <a:srcRect/>
          <a:stretch>
            <a:fillRect/>
          </a:stretch>
        </p:blipFill>
        <p:spPr bwMode="auto">
          <a:xfrm>
            <a:off x="7143768" y="5072074"/>
            <a:ext cx="1428750" cy="1200150"/>
          </a:xfrm>
          <a:prstGeom prst="rect">
            <a:avLst/>
          </a:prstGeom>
          <a:noFill/>
        </p:spPr>
      </p:pic>
    </p:spTree>
    <p:extLst>
      <p:ext uri="{BB962C8B-B14F-4D97-AF65-F5344CB8AC3E}">
        <p14:creationId xmlns:p14="http://schemas.microsoft.com/office/powerpoint/2010/main" val="2380009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12656" y="169266"/>
            <a:ext cx="8779824"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marL="0" marR="0" lvl="0" indent="0" algn="l" defTabSz="896478" rtl="0" eaLnBrk="0" fontAlgn="base" latinLnBrk="0" hangingPunct="0">
              <a:lnSpc>
                <a:spcPct val="100000"/>
              </a:lnSpc>
              <a:spcBef>
                <a:spcPct val="0"/>
              </a:spcBef>
              <a:spcAft>
                <a:spcPct val="0"/>
              </a:spcAft>
              <a:buClrTx/>
              <a:buSzTx/>
              <a:buFontTx/>
              <a:buNone/>
              <a:tabLst/>
              <a:defRPr/>
            </a:pPr>
            <a:r>
              <a:rPr lang="el-GR" sz="3200" dirty="0">
                <a:solidFill>
                  <a:srgbClr val="006600"/>
                </a:solidFill>
                <a:latin typeface="Calibri" panose="020F0502020204030204" pitchFamily="34" charset="0"/>
                <a:cs typeface="Calibri" panose="020F0502020204030204" pitchFamily="34" charset="0"/>
              </a:rPr>
              <a:t>Καλώς ήρθατε στα </a:t>
            </a:r>
            <a:r>
              <a:rPr kumimoji="0" lang="el-GR"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Χανιά</a:t>
            </a:r>
            <a:r>
              <a:rPr kumimoji="0" lang="el-GR" sz="3200" b="1" i="0" u="none" strike="noStrike" kern="1200" cap="none" spc="0" normalizeH="0" noProof="0" dirty="0">
                <a:ln>
                  <a:noFill/>
                </a:ln>
                <a:solidFill>
                  <a:srgbClr val="006600"/>
                </a:solidFill>
                <a:effectLst/>
                <a:uLnTx/>
                <a:uFillTx/>
                <a:latin typeface="Calibri" panose="020F0502020204030204" pitchFamily="34" charset="0"/>
                <a:ea typeface="+mn-ea"/>
                <a:cs typeface="Calibri" panose="020F0502020204030204" pitchFamily="34" charset="0"/>
              </a:rPr>
              <a:t> για τις σπουδές σας</a:t>
            </a: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l-GR"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lang="en-US" sz="3200" dirty="0">
                <a:solidFill>
                  <a:srgbClr val="006600"/>
                </a:solidFill>
                <a:latin typeface="Calibri" panose="020F0502020204030204" pitchFamily="34" charset="0"/>
                <a:cs typeface="Calibri" panose="020F0502020204030204" pitchFamily="34" charset="0"/>
              </a:rPr>
              <a:t>;-)</a:t>
            </a:r>
            <a:br>
              <a:rPr kumimoji="0" lang="en-GB"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br>
            <a:endParaRPr kumimoji="0" lang="en-GB" sz="32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endParaRPr>
          </a:p>
        </p:txBody>
      </p:sp>
      <p:cxnSp>
        <p:nvCxnSpPr>
          <p:cNvPr id="10" name="Straight Connector 9"/>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3AD92087-DA41-4E6E-9D2C-8730B40F3C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5" y="840912"/>
            <a:ext cx="4098016" cy="3448188"/>
          </a:xfrm>
          <a:prstGeom prst="rect">
            <a:avLst/>
          </a:prstGeom>
        </p:spPr>
      </p:pic>
      <p:sp>
        <p:nvSpPr>
          <p:cNvPr id="14" name="Oval 13">
            <a:extLst>
              <a:ext uri="{FF2B5EF4-FFF2-40B4-BE49-F238E27FC236}">
                <a16:creationId xmlns:a16="http://schemas.microsoft.com/office/drawing/2014/main" id="{404A8F2C-F7FA-47BD-ADA4-643E20A5CFA5}"/>
              </a:ext>
            </a:extLst>
          </p:cNvPr>
          <p:cNvSpPr/>
          <p:nvPr/>
        </p:nvSpPr>
        <p:spPr>
          <a:xfrm>
            <a:off x="1767595" y="3679292"/>
            <a:ext cx="1366098" cy="56786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A1E669F8-04FC-41AB-9E87-608B68C142E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094351" y="840912"/>
            <a:ext cx="5049649" cy="3707995"/>
          </a:xfrm>
          <a:prstGeom prst="rect">
            <a:avLst/>
          </a:prstGeom>
        </p:spPr>
      </p:pic>
      <p:pic>
        <p:nvPicPr>
          <p:cNvPr id="18" name="Picture 17">
            <a:extLst>
              <a:ext uri="{FF2B5EF4-FFF2-40B4-BE49-F238E27FC236}">
                <a16:creationId xmlns:a16="http://schemas.microsoft.com/office/drawing/2014/main" id="{A4E2A4CB-30BF-46FD-9CC3-2C76A36695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4350" y="4474748"/>
            <a:ext cx="5049650" cy="2383252"/>
          </a:xfrm>
          <a:prstGeom prst="rect">
            <a:avLst/>
          </a:prstGeom>
        </p:spPr>
      </p:pic>
      <p:pic>
        <p:nvPicPr>
          <p:cNvPr id="19" name="Picture 18">
            <a:extLst>
              <a:ext uri="{FF2B5EF4-FFF2-40B4-BE49-F238E27FC236}">
                <a16:creationId xmlns:a16="http://schemas.microsoft.com/office/drawing/2014/main" id="{F63C0492-12D3-4839-8764-67C7A8EC4D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289100"/>
            <a:ext cx="4094351" cy="2568900"/>
          </a:xfrm>
          <a:prstGeom prst="rect">
            <a:avLst/>
          </a:prstGeom>
        </p:spPr>
      </p:pic>
      <p:pic>
        <p:nvPicPr>
          <p:cNvPr id="11" name="Picture 10">
            <a:extLst>
              <a:ext uri="{FF2B5EF4-FFF2-40B4-BE49-F238E27FC236}">
                <a16:creationId xmlns:a16="http://schemas.microsoft.com/office/drawing/2014/main" id="{418C71B6-CED2-4B2F-ABCA-93CE019A63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Tree>
    <p:extLst>
      <p:ext uri="{BB962C8B-B14F-4D97-AF65-F5344CB8AC3E}">
        <p14:creationId xmlns:p14="http://schemas.microsoft.com/office/powerpoint/2010/main" val="6022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sp>
        <p:nvSpPr>
          <p:cNvPr id="12" name="Text Box 3">
            <a:extLst>
              <a:ext uri="{FF2B5EF4-FFF2-40B4-BE49-F238E27FC236}">
                <a16:creationId xmlns:a16="http://schemas.microsoft.com/office/drawing/2014/main" id="{EB7971E4-F386-4D0A-8DF4-61B0378F5D6B}"/>
              </a:ext>
            </a:extLst>
          </p:cNvPr>
          <p:cNvSpPr txBox="1">
            <a:spLocks noChangeArrowheads="1"/>
          </p:cNvSpPr>
          <p:nvPr/>
        </p:nvSpPr>
        <p:spPr bwMode="auto">
          <a:xfrm>
            <a:off x="412954" y="1988840"/>
            <a:ext cx="8201242" cy="830997"/>
          </a:xfrm>
          <a:prstGeom prst="rect">
            <a:avLst/>
          </a:prstGeom>
          <a:solidFill>
            <a:schemeClr val="accent3">
              <a:lumMod val="20000"/>
              <a:lumOff val="80000"/>
            </a:schemeClr>
          </a:solidFill>
          <a:ln w="9525">
            <a:noFill/>
            <a:miter lim="800000"/>
            <a:headEnd/>
            <a:tailEnd/>
          </a:ln>
          <a:effectLst/>
        </p:spPr>
        <p:txBody>
          <a:bodyPr wrap="square">
            <a:spAutoFit/>
          </a:bodyPr>
          <a:lstStyle/>
          <a:p>
            <a:r>
              <a:rPr lang="en-US" sz="1200" i="1" dirty="0">
                <a:solidFill>
                  <a:srgbClr val="7030A0"/>
                </a:solidFill>
              </a:rPr>
              <a:t>How successfully were the Department’s research objectives implemented? </a:t>
            </a:r>
          </a:p>
          <a:p>
            <a:pPr algn="just"/>
            <a:r>
              <a:rPr lang="en-US" sz="1200" dirty="0">
                <a:solidFill>
                  <a:schemeClr val="tx2">
                    <a:lumMod val="75000"/>
                  </a:schemeClr>
                </a:solidFill>
              </a:rPr>
              <a:t>The departmental objective of </a:t>
            </a:r>
            <a:r>
              <a:rPr lang="en-US" sz="1200" b="1" dirty="0">
                <a:solidFill>
                  <a:schemeClr val="tx2">
                    <a:lumMod val="75000"/>
                  </a:schemeClr>
                </a:solidFill>
              </a:rPr>
              <a:t>excellence</a:t>
            </a:r>
            <a:r>
              <a:rPr lang="en-US" sz="1200" dirty="0">
                <a:solidFill>
                  <a:schemeClr val="tx2">
                    <a:lumMod val="75000"/>
                  </a:schemeClr>
                </a:solidFill>
              </a:rPr>
              <a:t> in research is attained to a </a:t>
            </a:r>
            <a:r>
              <a:rPr lang="en-US" sz="1200" b="1" dirty="0">
                <a:solidFill>
                  <a:schemeClr val="tx2">
                    <a:lumMod val="75000"/>
                  </a:schemeClr>
                </a:solidFill>
              </a:rPr>
              <a:t>high degree</a:t>
            </a:r>
            <a:r>
              <a:rPr lang="en-US" sz="1200" dirty="0">
                <a:solidFill>
                  <a:schemeClr val="tx2">
                    <a:lumMod val="75000"/>
                  </a:schemeClr>
                </a:solidFill>
              </a:rPr>
              <a:t>. The participation of faculty members in several national and international funding programs have attracted </a:t>
            </a:r>
            <a:r>
              <a:rPr lang="en-US" sz="1200" b="1" dirty="0">
                <a:solidFill>
                  <a:schemeClr val="tx2">
                    <a:lumMod val="75000"/>
                  </a:schemeClr>
                </a:solidFill>
              </a:rPr>
              <a:t>significant amounts of research funds</a:t>
            </a:r>
            <a:r>
              <a:rPr lang="en-US" sz="1200" dirty="0">
                <a:solidFill>
                  <a:schemeClr val="tx2">
                    <a:lumMod val="75000"/>
                  </a:schemeClr>
                </a:solidFill>
              </a:rPr>
              <a:t> in the form of </a:t>
            </a:r>
            <a:r>
              <a:rPr lang="en-US" sz="1200" b="1" dirty="0">
                <a:solidFill>
                  <a:schemeClr val="tx2">
                    <a:lumMod val="75000"/>
                  </a:schemeClr>
                </a:solidFill>
              </a:rPr>
              <a:t>contracts</a:t>
            </a:r>
            <a:r>
              <a:rPr lang="en-US" sz="1200" dirty="0">
                <a:solidFill>
                  <a:schemeClr val="tx2">
                    <a:lumMod val="75000"/>
                  </a:schemeClr>
                </a:solidFill>
              </a:rPr>
              <a:t> and </a:t>
            </a:r>
            <a:r>
              <a:rPr lang="en-US" sz="1200" b="1" dirty="0">
                <a:solidFill>
                  <a:schemeClr val="tx2">
                    <a:lumMod val="75000"/>
                  </a:schemeClr>
                </a:solidFill>
              </a:rPr>
              <a:t>competitive grants</a:t>
            </a:r>
            <a:r>
              <a:rPr lang="en-US" sz="1200" dirty="0">
                <a:solidFill>
                  <a:schemeClr val="tx2">
                    <a:lumMod val="75000"/>
                  </a:schemeClr>
                </a:solidFill>
              </a:rPr>
              <a:t>, which led to a current state-of-the-art infrastructure. 	</a:t>
            </a:r>
          </a:p>
        </p:txBody>
      </p:sp>
      <p:pic>
        <p:nvPicPr>
          <p:cNvPr id="35844" name="Picture 4" descr="AI Customer Success Team | Customer Service AI | Partnerships">
            <a:extLst>
              <a:ext uri="{FF2B5EF4-FFF2-40B4-BE49-F238E27FC236}">
                <a16:creationId xmlns:a16="http://schemas.microsoft.com/office/drawing/2014/main" id="{0D7E4E65-EEAF-48AF-B01F-72A55EF7EC7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7504" y="4851961"/>
            <a:ext cx="5215936" cy="200603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B4770B1E-0810-431F-B2DB-176B15483A71}"/>
              </a:ext>
            </a:extLst>
          </p:cNvPr>
          <p:cNvSpPr txBox="1">
            <a:spLocks/>
          </p:cNvSpPr>
          <p:nvPr/>
        </p:nvSpPr>
        <p:spPr bwMode="auto">
          <a:xfrm>
            <a:off x="107504" y="836712"/>
            <a:ext cx="8904049" cy="3974316"/>
          </a:xfrm>
          <a:prstGeom prst="rect">
            <a:avLst/>
          </a:prstGeom>
          <a:noFill/>
          <a:ln w="3175">
            <a:noFill/>
            <a:miter lim="800000"/>
            <a:headEnd/>
            <a:tailEnd/>
          </a:ln>
          <a:effectLst/>
        </p:spPr>
        <p:txBody>
          <a:bodyPr vert="horz" wrap="square" lIns="0" tIns="0" rIns="0" bIns="0" numCol="1" anchor="t" anchorCtr="0" compatLnSpc="1">
            <a:prstTxWarp prst="textNoShape">
              <a:avLst/>
            </a:prstTxWarp>
          </a:bodyPr>
          <a:lstStyle>
            <a:lvl1pPr marL="296863" indent="-296863" algn="l" defTabSz="793750" rtl="0" eaLnBrk="1" fontAlgn="base" hangingPunct="1">
              <a:spcBef>
                <a:spcPct val="20000"/>
              </a:spcBef>
              <a:spcAft>
                <a:spcPct val="0"/>
              </a:spcAft>
              <a:defRPr sz="2000" b="1">
                <a:solidFill>
                  <a:srgbClr val="333399"/>
                </a:solidFill>
                <a:latin typeface="+mn-lt"/>
                <a:ea typeface="+mn-ea"/>
                <a:cs typeface="+mn-cs"/>
              </a:defRPr>
            </a:lvl1pPr>
            <a:lvl2pPr marL="644525" indent="-247650" algn="l" defTabSz="793750" rtl="0" eaLnBrk="1" fontAlgn="base" hangingPunct="1">
              <a:spcBef>
                <a:spcPct val="20000"/>
              </a:spcBef>
              <a:spcAft>
                <a:spcPct val="0"/>
              </a:spcAft>
              <a:buChar char="–"/>
              <a:defRPr sz="1600" b="1">
                <a:solidFill>
                  <a:srgbClr val="333399"/>
                </a:solidFill>
                <a:latin typeface="+mn-lt"/>
              </a:defRPr>
            </a:lvl2pPr>
            <a:lvl3pPr marL="992188" indent="-198438" algn="l" defTabSz="793750" rtl="0" eaLnBrk="1" fontAlgn="base" hangingPunct="1">
              <a:spcBef>
                <a:spcPct val="20000"/>
              </a:spcBef>
              <a:spcAft>
                <a:spcPct val="0"/>
              </a:spcAft>
              <a:buChar char="•"/>
              <a:defRPr sz="1600" b="1">
                <a:solidFill>
                  <a:srgbClr val="333399"/>
                </a:solidFill>
                <a:latin typeface="+mn-lt"/>
              </a:defRPr>
            </a:lvl3pPr>
            <a:lvl4pPr marL="1389063" indent="-198438" algn="l" defTabSz="793750" rtl="0" eaLnBrk="1" fontAlgn="base" hangingPunct="1">
              <a:spcBef>
                <a:spcPct val="20000"/>
              </a:spcBef>
              <a:spcAft>
                <a:spcPct val="0"/>
              </a:spcAft>
              <a:buChar char="–"/>
              <a:defRPr sz="1600" b="1">
                <a:solidFill>
                  <a:srgbClr val="333399"/>
                </a:solidFill>
                <a:latin typeface="+mn-lt"/>
              </a:defRPr>
            </a:lvl4pPr>
            <a:lvl5pPr marL="1785938" indent="-198438" algn="l" defTabSz="793750" rtl="0" eaLnBrk="1" fontAlgn="base" hangingPunct="1">
              <a:spcBef>
                <a:spcPct val="20000"/>
              </a:spcBef>
              <a:spcAft>
                <a:spcPct val="0"/>
              </a:spcAft>
              <a:buChar char="»"/>
              <a:defRPr sz="1600" b="1">
                <a:solidFill>
                  <a:srgbClr val="333399"/>
                </a:solidFill>
                <a:latin typeface="+mn-lt"/>
              </a:defRPr>
            </a:lvl5pPr>
            <a:lvl6pPr marL="2243138" indent="-198438" algn="l" defTabSz="793750" rtl="0" eaLnBrk="1" fontAlgn="base" hangingPunct="1">
              <a:spcBef>
                <a:spcPct val="20000"/>
              </a:spcBef>
              <a:spcAft>
                <a:spcPct val="0"/>
              </a:spcAft>
              <a:buChar char="»"/>
              <a:defRPr sz="1600" b="1">
                <a:solidFill>
                  <a:srgbClr val="333399"/>
                </a:solidFill>
                <a:latin typeface="+mn-lt"/>
              </a:defRPr>
            </a:lvl6pPr>
            <a:lvl7pPr marL="2700338" indent="-198438" algn="l" defTabSz="793750" rtl="0" eaLnBrk="1" fontAlgn="base" hangingPunct="1">
              <a:spcBef>
                <a:spcPct val="20000"/>
              </a:spcBef>
              <a:spcAft>
                <a:spcPct val="0"/>
              </a:spcAft>
              <a:buChar char="»"/>
              <a:defRPr sz="1600" b="1">
                <a:solidFill>
                  <a:srgbClr val="333399"/>
                </a:solidFill>
                <a:latin typeface="+mn-lt"/>
              </a:defRPr>
            </a:lvl7pPr>
            <a:lvl8pPr marL="3157538" indent="-198438" algn="l" defTabSz="793750" rtl="0" eaLnBrk="1" fontAlgn="base" hangingPunct="1">
              <a:spcBef>
                <a:spcPct val="20000"/>
              </a:spcBef>
              <a:spcAft>
                <a:spcPct val="0"/>
              </a:spcAft>
              <a:buChar char="»"/>
              <a:defRPr sz="1600" b="1">
                <a:solidFill>
                  <a:srgbClr val="333399"/>
                </a:solidFill>
                <a:latin typeface="+mn-lt"/>
              </a:defRPr>
            </a:lvl8pPr>
            <a:lvl9pPr marL="3614738" indent="-198438" algn="l" defTabSz="793750" rtl="0" eaLnBrk="1" fontAlgn="base" hangingPunct="1">
              <a:spcBef>
                <a:spcPct val="20000"/>
              </a:spcBef>
              <a:spcAft>
                <a:spcPct val="0"/>
              </a:spcAft>
              <a:buChar char="»"/>
              <a:defRPr sz="1600" b="1">
                <a:solidFill>
                  <a:srgbClr val="333399"/>
                </a:solidFill>
                <a:latin typeface="+mn-lt"/>
              </a:defRPr>
            </a:lvl9pPr>
          </a:lstStyle>
          <a:p>
            <a:pPr marL="285750" indent="-285750" defTabSz="778193">
              <a:spcBef>
                <a:spcPts val="1176"/>
              </a:spcBef>
              <a:buFont typeface="Wingdings" panose="05000000000000000000" pitchFamily="2" charset="2"/>
              <a:buChar char="ü"/>
              <a:defRPr/>
            </a:pPr>
            <a:r>
              <a:rPr lang="el-GR" sz="1765" b="0" kern="0" dirty="0">
                <a:solidFill>
                  <a:schemeClr val="accent6">
                    <a:lumMod val="75000"/>
                  </a:schemeClr>
                </a:solidFill>
                <a:cs typeface="Calibri" panose="020F0502020204030204" pitchFamily="34" charset="0"/>
              </a:rPr>
              <a:t>Υψηλή χρηματοδότηση από ερευνητικά προγράμματα</a:t>
            </a:r>
          </a:p>
          <a:p>
            <a:pPr marL="285750" indent="-285750" defTabSz="778193">
              <a:spcBef>
                <a:spcPts val="1176"/>
              </a:spcBef>
              <a:buFont typeface="Wingdings" panose="05000000000000000000" pitchFamily="2" charset="2"/>
              <a:buChar char="ü"/>
              <a:defRPr/>
            </a:pPr>
            <a:r>
              <a:rPr lang="en-US" sz="1765" b="0" kern="0" dirty="0">
                <a:solidFill>
                  <a:srgbClr val="002060"/>
                </a:solidFill>
                <a:cs typeface="Calibri" panose="020F0502020204030204" pitchFamily="34" charset="0"/>
              </a:rPr>
              <a:t> </a:t>
            </a:r>
            <a:r>
              <a:rPr lang="el-GR" sz="1765" b="0" kern="0" dirty="0">
                <a:solidFill>
                  <a:schemeClr val="accent2">
                    <a:lumMod val="75000"/>
                  </a:schemeClr>
                </a:solidFill>
                <a:cs typeface="Calibri" panose="020F0502020204030204" pitchFamily="34" charset="0"/>
              </a:rPr>
              <a:t>Το ΧΗΜΗΠΕΡ είναι ένα από τα έξι καλύτερα Τμήματα ΑΕΙ σε ερευνητική απόδοση</a:t>
            </a:r>
            <a:r>
              <a:rPr lang="el-GR" sz="1765" b="0" kern="0" dirty="0">
                <a:solidFill>
                  <a:srgbClr val="002060"/>
                </a:solidFill>
                <a:cs typeface="Calibri" panose="020F0502020204030204" pitchFamily="34" charset="0"/>
              </a:rPr>
              <a:t>.</a:t>
            </a:r>
            <a:endParaRPr lang="en-US" sz="1765" b="0" kern="0" dirty="0">
              <a:solidFill>
                <a:schemeClr val="accent6">
                  <a:lumMod val="75000"/>
                </a:schemeClr>
              </a:solidFill>
              <a:cs typeface="Calibri" panose="020F0502020204030204" pitchFamily="34" charset="0"/>
            </a:endParaRPr>
          </a:p>
          <a:p>
            <a:pPr marL="285750" indent="-285750" defTabSz="778193">
              <a:spcBef>
                <a:spcPts val="1176"/>
              </a:spcBef>
              <a:buFont typeface="Wingdings" panose="05000000000000000000" pitchFamily="2" charset="2"/>
              <a:buChar char="ü"/>
              <a:defRPr/>
            </a:pPr>
            <a:r>
              <a:rPr lang="el-GR" sz="1765" b="0" kern="0" dirty="0">
                <a:solidFill>
                  <a:srgbClr val="002060"/>
                </a:solidFill>
                <a:cs typeface="Calibri" panose="020F0502020204030204" pitchFamily="34" charset="0"/>
              </a:rPr>
              <a:t>Σύμφωνα με την εξωτερική αξιολόγηση του τμήματος από διεθνείς αξιολογητές</a:t>
            </a:r>
            <a:r>
              <a:rPr lang="en-US" sz="1765" b="0" kern="0" dirty="0">
                <a:solidFill>
                  <a:srgbClr val="002060"/>
                </a:solidFill>
                <a:cs typeface="Calibri" panose="020F0502020204030204" pitchFamily="34" charset="0"/>
              </a:rPr>
              <a:t>:</a:t>
            </a:r>
            <a:endParaRPr lang="el-GR" sz="1765" b="0" kern="0" dirty="0">
              <a:solidFill>
                <a:srgbClr val="002060"/>
              </a:solidFill>
              <a:cs typeface="Calibri" panose="020F0502020204030204" pitchFamily="34" charset="0"/>
            </a:endParaRPr>
          </a:p>
          <a:p>
            <a:pPr marL="285750" indent="-285750" defTabSz="778193">
              <a:spcBef>
                <a:spcPts val="1176"/>
              </a:spcBef>
              <a:buFont typeface="Wingdings" panose="05000000000000000000" pitchFamily="2" charset="2"/>
              <a:buChar char="ü"/>
              <a:defRPr/>
            </a:pPr>
            <a:endParaRPr lang="el-GR" sz="1765" b="0" kern="0" dirty="0">
              <a:solidFill>
                <a:srgbClr val="002060"/>
              </a:solidFill>
              <a:cs typeface="Calibri" panose="020F0502020204030204" pitchFamily="34" charset="0"/>
            </a:endParaRPr>
          </a:p>
          <a:p>
            <a:pPr marL="0" indent="0" defTabSz="778193">
              <a:spcBef>
                <a:spcPts val="1176"/>
              </a:spcBef>
              <a:defRPr/>
            </a:pPr>
            <a:endParaRPr lang="en-US" sz="1765" b="0" kern="0" dirty="0">
              <a:solidFill>
                <a:srgbClr val="002060"/>
              </a:solidFill>
              <a:cs typeface="Calibri" panose="020F0502020204030204" pitchFamily="34" charset="0"/>
            </a:endParaRPr>
          </a:p>
          <a:p>
            <a:pPr marL="285750" indent="-285750" defTabSz="778193">
              <a:spcBef>
                <a:spcPts val="1176"/>
              </a:spcBef>
              <a:buFont typeface="Wingdings" panose="05000000000000000000" pitchFamily="2" charset="2"/>
              <a:buChar char="ü"/>
              <a:defRPr/>
            </a:pPr>
            <a:r>
              <a:rPr lang="el-GR" sz="1765" b="0" kern="0" dirty="0">
                <a:solidFill>
                  <a:srgbClr val="7030A0"/>
                </a:solidFill>
                <a:cs typeface="Calibri" panose="020F0502020204030204" pitchFamily="34" charset="0"/>
              </a:rPr>
              <a:t>Διδασκαλία: υψηλή ικανοποίηση φοιτητών στην αξιολόγηση μαθημάτων και διδασκόντων</a:t>
            </a:r>
          </a:p>
          <a:p>
            <a:pPr marL="285750" indent="-285750" defTabSz="778193">
              <a:spcBef>
                <a:spcPts val="1176"/>
              </a:spcBef>
              <a:buFont typeface="Wingdings" panose="05000000000000000000" pitchFamily="2" charset="2"/>
              <a:buChar char="ü"/>
              <a:defRPr/>
            </a:pPr>
            <a:r>
              <a:rPr lang="el-GR" sz="1765" b="0" kern="0" dirty="0">
                <a:solidFill>
                  <a:srgbClr val="002060"/>
                </a:solidFill>
                <a:cs typeface="Calibri" panose="020F0502020204030204" pitchFamily="34" charset="0"/>
              </a:rPr>
              <a:t>Δημοσιεύσεις μελών ΔΕΠ</a:t>
            </a:r>
            <a:r>
              <a:rPr lang="en-US" sz="1765" b="0" kern="0" dirty="0">
                <a:solidFill>
                  <a:srgbClr val="002060"/>
                </a:solidFill>
                <a:cs typeface="Calibri" panose="020F0502020204030204" pitchFamily="34" charset="0"/>
              </a:rPr>
              <a:t>: </a:t>
            </a:r>
          </a:p>
          <a:p>
            <a:pPr marL="269875" indent="0" defTabSz="778193">
              <a:spcBef>
                <a:spcPts val="600"/>
              </a:spcBef>
              <a:defRPr/>
            </a:pPr>
            <a:r>
              <a:rPr lang="el-GR" sz="1765" b="0" kern="0" dirty="0">
                <a:solidFill>
                  <a:srgbClr val="002060"/>
                </a:solidFill>
                <a:cs typeface="Calibri" panose="020F0502020204030204" pitchFamily="34" charset="0"/>
              </a:rPr>
              <a:t>Διεθνή περιοδικά: 4.5 εργασίες/μέλος ΔΕΠ/έτος, </a:t>
            </a:r>
          </a:p>
          <a:p>
            <a:pPr marL="269875" indent="0" defTabSz="778193">
              <a:spcBef>
                <a:spcPts val="600"/>
              </a:spcBef>
              <a:defRPr/>
            </a:pPr>
            <a:r>
              <a:rPr lang="el-GR" sz="1765" b="0" kern="0" dirty="0">
                <a:solidFill>
                  <a:srgbClr val="002060"/>
                </a:solidFill>
                <a:cs typeface="Calibri" panose="020F0502020204030204" pitchFamily="34" charset="0"/>
              </a:rPr>
              <a:t>Πάνω από 62000 αναφορές</a:t>
            </a:r>
            <a:endParaRPr lang="en-US" sz="1765" b="0" kern="0" dirty="0">
              <a:solidFill>
                <a:srgbClr val="002060"/>
              </a:solidFill>
              <a:cs typeface="Calibri" panose="020F0502020204030204" pitchFamily="34" charset="0"/>
            </a:endParaRPr>
          </a:p>
          <a:p>
            <a:pPr marL="269875" indent="0" defTabSz="778193">
              <a:spcBef>
                <a:spcPts val="600"/>
              </a:spcBef>
              <a:defRPr/>
            </a:pPr>
            <a:r>
              <a:rPr lang="el-GR" sz="1765" b="0" kern="0" dirty="0">
                <a:solidFill>
                  <a:srgbClr val="002060"/>
                </a:solidFill>
                <a:cs typeface="Calibri" panose="020F0502020204030204" pitchFamily="34" charset="0"/>
              </a:rPr>
              <a:t>Πληθώρα παρουσιάσεων σε συνέδρια</a:t>
            </a:r>
          </a:p>
        </p:txBody>
      </p:sp>
      <p:pic>
        <p:nvPicPr>
          <p:cNvPr id="8" name="Picture 7">
            <a:extLst>
              <a:ext uri="{FF2B5EF4-FFF2-40B4-BE49-F238E27FC236}">
                <a16:creationId xmlns:a16="http://schemas.microsoft.com/office/drawing/2014/main" id="{FB1ECAF2-1B75-4A19-B14E-FF4DBA95F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pic>
        <p:nvPicPr>
          <p:cNvPr id="9" name="Picture 2" descr="Σχολή Μηχανικών Περιβάλλοντος Πολυτεχνείου Κρήτης: 1ο Συνέδριο Υποψήφιων  Διδακτόρων Σχολής ΜΗΠΕΡ">
            <a:extLst>
              <a:ext uri="{FF2B5EF4-FFF2-40B4-BE49-F238E27FC236}">
                <a16:creationId xmlns:a16="http://schemas.microsoft.com/office/drawing/2014/main" id="{06226F49-5A75-430E-9442-B24462276B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23440" y="3996355"/>
            <a:ext cx="3820560" cy="28554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B8C74D81-DACA-4804-A631-F50D6E872B3B}"/>
              </a:ext>
            </a:extLst>
          </p:cNvPr>
          <p:cNvSpPr txBox="1">
            <a:spLocks noChangeArrowheads="1"/>
          </p:cNvSpPr>
          <p:nvPr/>
        </p:nvSpPr>
        <p:spPr>
          <a:xfrm>
            <a:off x="107504" y="169266"/>
            <a:ext cx="8536462"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dirty="0">
                <a:solidFill>
                  <a:srgbClr val="006600"/>
                </a:solidFill>
                <a:latin typeface="Calibri" panose="020F0502020204030204" pitchFamily="34" charset="0"/>
                <a:cs typeface="Calibri" panose="020F0502020204030204" pitchFamily="34" charset="0"/>
              </a:rPr>
              <a:t>Σχολή ΧΗΜΗΠΕΡ: είμαστε οι καλύτεροι... και φαίνεται!</a:t>
            </a:r>
            <a:endParaRPr lang="en-GB" dirty="0">
              <a:solidFill>
                <a:srgbClr val="0066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8786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7788598"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900" dirty="0">
                <a:solidFill>
                  <a:srgbClr val="006600"/>
                </a:solidFill>
                <a:latin typeface="Calibri" panose="020F0502020204030204" pitchFamily="34" charset="0"/>
                <a:cs typeface="Calibri" panose="020F0502020204030204" pitchFamily="34" charset="0"/>
              </a:rPr>
              <a:t>Η ζωή στη Σχολή ΧΗΜΗΠΕΡ...  </a:t>
            </a:r>
            <a:r>
              <a:rPr lang="en-US" sz="2900" dirty="0">
                <a:solidFill>
                  <a:srgbClr val="006600"/>
                </a:solidFill>
                <a:latin typeface="Calibri" panose="020F0502020204030204" pitchFamily="34" charset="0"/>
                <a:cs typeface="Calibri" panose="020F0502020204030204" pitchFamily="34" charset="0"/>
              </a:rPr>
              <a:t>:-) </a:t>
            </a:r>
            <a:endParaRPr lang="el-GR" sz="29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0" name="Picture 6" descr="https://lh4.googleusercontent.com/-zaIpTGnGkTg/U4SnMGIBjgI/AAAAAAAAIsA/GhsvUrpxjcQ/w1597-h898-no/DSC_0193.JPG">
            <a:extLst>
              <a:ext uri="{FF2B5EF4-FFF2-40B4-BE49-F238E27FC236}">
                <a16:creationId xmlns:a16="http://schemas.microsoft.com/office/drawing/2014/main" id="{F1C453CB-0BD8-4745-96C8-EE2B624FB4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12513" y="825897"/>
            <a:ext cx="4139807" cy="220508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https://lh5.googleusercontent.com/-tWDoaz08sQA/U19fX0knE1I/AAAAAAAAG5k/JKeIPo5fgXo/w1332-h999-no/DSC_0600.JPG">
            <a:extLst>
              <a:ext uri="{FF2B5EF4-FFF2-40B4-BE49-F238E27FC236}">
                <a16:creationId xmlns:a16="http://schemas.microsoft.com/office/drawing/2014/main" id="{1F131D7F-64D4-4CFE-96B8-1EEA35B4CE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73" y="3063948"/>
            <a:ext cx="3457095" cy="26147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4" name="Picture 8" descr="https://lh3.googleusercontent.com/-i2m4zfrZ4pc/T80VonmMizI/AAAAAAAAFFA/pzU3IK1NoC0/w1332-h999-no/DSC_0158.JPG">
            <a:extLst>
              <a:ext uri="{FF2B5EF4-FFF2-40B4-BE49-F238E27FC236}">
                <a16:creationId xmlns:a16="http://schemas.microsoft.com/office/drawing/2014/main" id="{2D1B985A-BF0F-4B4C-9BFC-ACED40D707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27808"/>
            <a:ext cx="3312513" cy="219360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 picture containing outdoor, person, handcart&#10;&#10;Description automatically generated">
            <a:extLst>
              <a:ext uri="{FF2B5EF4-FFF2-40B4-BE49-F238E27FC236}">
                <a16:creationId xmlns:a16="http://schemas.microsoft.com/office/drawing/2014/main" id="{874A3CC5-AD50-4118-9526-4AAC0FDF35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0149" y="3063948"/>
            <a:ext cx="4063635" cy="2227747"/>
          </a:xfrm>
          <a:prstGeom prst="rect">
            <a:avLst/>
          </a:prstGeom>
          <a:noFill/>
          <a:ln w="28575">
            <a:solidFill>
              <a:schemeClr val="tx1"/>
            </a:solidFill>
          </a:ln>
        </p:spPr>
      </p:pic>
      <p:pic>
        <p:nvPicPr>
          <p:cNvPr id="9" name="Picture 2" descr="E:\deniako2\Documents\tuc\EVALUATION_ENVENG\PHOTOS\DSC01510.JPG">
            <a:extLst>
              <a:ext uri="{FF2B5EF4-FFF2-40B4-BE49-F238E27FC236}">
                <a16:creationId xmlns:a16="http://schemas.microsoft.com/office/drawing/2014/main" id="{2F4D0825-A103-41AA-B32A-3382D23F709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0588" y="4708966"/>
            <a:ext cx="2621188" cy="213044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1A3718B-7272-4758-8D99-1384DEEB21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pic>
        <p:nvPicPr>
          <p:cNvPr id="8" name="Picture 2" descr="E:\deniako2\Documents\tuc\EVALUATION_ENVENG\PHOTOS\lab\IMG_3096.jpg">
            <a:extLst>
              <a:ext uri="{FF2B5EF4-FFF2-40B4-BE49-F238E27FC236}">
                <a16:creationId xmlns:a16="http://schemas.microsoft.com/office/drawing/2014/main" id="{97B73FB7-DA7D-41A7-8CB9-393DF2F8947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97110" y="827339"/>
            <a:ext cx="2024512" cy="145862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E:\deniako2\Documents\tuc\EVALUATION_ENVENG\PHOTOS\GCMS.JPG">
            <a:extLst>
              <a:ext uri="{FF2B5EF4-FFF2-40B4-BE49-F238E27FC236}">
                <a16:creationId xmlns:a16="http://schemas.microsoft.com/office/drawing/2014/main" id="{1004CA8E-38F0-4AF0-8CAE-91BE9CCE970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55777" y="5232378"/>
            <a:ext cx="2160240" cy="162562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5" name="Picture 3" descr="E:\deniako2\Documents\tuc\EVALUATION_ENVENG\PHOTOS\DSC02682.JPG">
            <a:extLst>
              <a:ext uri="{FF2B5EF4-FFF2-40B4-BE49-F238E27FC236}">
                <a16:creationId xmlns:a16="http://schemas.microsoft.com/office/drawing/2014/main" id="{07F695A1-165B-41D5-A927-C9F3F34AA6E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97110" y="2204864"/>
            <a:ext cx="2024512" cy="15183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6" name="Picture 5" descr="https://lh6.googleusercontent.com/-d-PWqOHR6Nc/U19gBdGcOKI/AAAAAAAAG9s/JF7mYFXkbTA/w1332-h999-no/DSC_0581.JPG">
            <a:extLst>
              <a:ext uri="{FF2B5EF4-FFF2-40B4-BE49-F238E27FC236}">
                <a16:creationId xmlns:a16="http://schemas.microsoft.com/office/drawing/2014/main" id="{97F9DD5E-BC12-467D-A499-5EB8CBFCECC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2598" y="5448899"/>
            <a:ext cx="2568374" cy="14091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Σχολή Μηχανικών Περιβάλλοντος Πολυτεχνείου Κρήτης: Αρχή">
            <a:extLst>
              <a:ext uri="{FF2B5EF4-FFF2-40B4-BE49-F238E27FC236}">
                <a16:creationId xmlns:a16="http://schemas.microsoft.com/office/drawing/2014/main" id="{DD8A3E51-E9AE-4AFB-A609-8A59B5534A4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716016" y="5213419"/>
            <a:ext cx="2065852" cy="165268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ΜΗΧΑΝΙΚΟΣ ΠΕΡΙΒΑΛΛΟΝΤΟΣ ΣΤΗ ΡΟΥΜΑΝΙΑ - Study In Romania">
            <a:extLst>
              <a:ext uri="{FF2B5EF4-FFF2-40B4-BE49-F238E27FC236}">
                <a16:creationId xmlns:a16="http://schemas.microsoft.com/office/drawing/2014/main" id="{1FB4A9A7-1244-4350-9F1E-BB7BBFA8C87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332896" y="3487840"/>
            <a:ext cx="1822062" cy="15183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421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16636"/>
            <a:ext cx="7555688" cy="692889"/>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dirty="0">
                <a:solidFill>
                  <a:srgbClr val="006600"/>
                </a:solidFill>
                <a:latin typeface="Calibri" panose="020F0502020204030204" pitchFamily="34" charset="0"/>
                <a:cs typeface="Calibri" panose="020F0502020204030204" pitchFamily="34" charset="0"/>
              </a:rPr>
              <a:t>...φοιτητές μας επί τω έργω!</a:t>
            </a: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EA0B962A-BB10-4D6C-8972-4114E44BB2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pic>
        <p:nvPicPr>
          <p:cNvPr id="5" name="Picture 4">
            <a:extLst>
              <a:ext uri="{FF2B5EF4-FFF2-40B4-BE49-F238E27FC236}">
                <a16:creationId xmlns:a16="http://schemas.microsoft.com/office/drawing/2014/main" id="{4F5044E4-3123-476A-BB48-2D965C84A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1090"/>
            <a:ext cx="3923926" cy="2106234"/>
          </a:xfrm>
          <a:prstGeom prst="rect">
            <a:avLst/>
          </a:prstGeom>
        </p:spPr>
      </p:pic>
      <p:pic>
        <p:nvPicPr>
          <p:cNvPr id="6" name="Picture 5">
            <a:extLst>
              <a:ext uri="{FF2B5EF4-FFF2-40B4-BE49-F238E27FC236}">
                <a16:creationId xmlns:a16="http://schemas.microsoft.com/office/drawing/2014/main" id="{866BB061-A797-4DB2-89FC-C19199B58D6A}"/>
              </a:ext>
            </a:extLst>
          </p:cNvPr>
          <p:cNvPicPr>
            <a:picLocks noChangeAspect="1"/>
          </p:cNvPicPr>
          <p:nvPr/>
        </p:nvPicPr>
        <p:blipFill rotWithShape="1">
          <a:blip r:embed="rId4"/>
          <a:srcRect l="26375" r="12200"/>
          <a:stretch/>
        </p:blipFill>
        <p:spPr>
          <a:xfrm>
            <a:off x="5220073" y="825896"/>
            <a:ext cx="3923927" cy="3364689"/>
          </a:xfrm>
          <a:prstGeom prst="rect">
            <a:avLst/>
          </a:prstGeom>
        </p:spPr>
      </p:pic>
      <p:pic>
        <p:nvPicPr>
          <p:cNvPr id="7" name="Picture 6">
            <a:extLst>
              <a:ext uri="{FF2B5EF4-FFF2-40B4-BE49-F238E27FC236}">
                <a16:creationId xmlns:a16="http://schemas.microsoft.com/office/drawing/2014/main" id="{D2892D1D-4D43-451B-9DD3-C8AA39B131D3}"/>
              </a:ext>
            </a:extLst>
          </p:cNvPr>
          <p:cNvPicPr>
            <a:picLocks noChangeAspect="1"/>
          </p:cNvPicPr>
          <p:nvPr/>
        </p:nvPicPr>
        <p:blipFill>
          <a:blip r:embed="rId5"/>
          <a:stretch>
            <a:fillRect/>
          </a:stretch>
        </p:blipFill>
        <p:spPr>
          <a:xfrm>
            <a:off x="5037118" y="4198240"/>
            <a:ext cx="4106881" cy="2659760"/>
          </a:xfrm>
          <a:prstGeom prst="rect">
            <a:avLst/>
          </a:prstGeom>
        </p:spPr>
      </p:pic>
      <p:pic>
        <p:nvPicPr>
          <p:cNvPr id="8" name="Picture 7">
            <a:extLst>
              <a:ext uri="{FF2B5EF4-FFF2-40B4-BE49-F238E27FC236}">
                <a16:creationId xmlns:a16="http://schemas.microsoft.com/office/drawing/2014/main" id="{BBC872CB-81AD-48C4-8A6D-3593E1A7F71C}"/>
              </a:ext>
            </a:extLst>
          </p:cNvPr>
          <p:cNvPicPr>
            <a:picLocks noChangeAspect="1"/>
          </p:cNvPicPr>
          <p:nvPr/>
        </p:nvPicPr>
        <p:blipFill>
          <a:blip r:embed="rId6"/>
          <a:stretch>
            <a:fillRect/>
          </a:stretch>
        </p:blipFill>
        <p:spPr>
          <a:xfrm>
            <a:off x="1" y="4716185"/>
            <a:ext cx="3890857" cy="2141815"/>
          </a:xfrm>
          <a:prstGeom prst="rect">
            <a:avLst/>
          </a:prstGeom>
        </p:spPr>
      </p:pic>
      <p:pic>
        <p:nvPicPr>
          <p:cNvPr id="9" name="Picture 8">
            <a:extLst>
              <a:ext uri="{FF2B5EF4-FFF2-40B4-BE49-F238E27FC236}">
                <a16:creationId xmlns:a16="http://schemas.microsoft.com/office/drawing/2014/main" id="{055F1AAE-F61B-4F9A-BD54-53BF84AF33B3}"/>
              </a:ext>
            </a:extLst>
          </p:cNvPr>
          <p:cNvPicPr>
            <a:picLocks noChangeAspect="1"/>
          </p:cNvPicPr>
          <p:nvPr/>
        </p:nvPicPr>
        <p:blipFill>
          <a:blip r:embed="rId7"/>
          <a:stretch>
            <a:fillRect/>
          </a:stretch>
        </p:blipFill>
        <p:spPr>
          <a:xfrm>
            <a:off x="-33069" y="2508241"/>
            <a:ext cx="3923927" cy="2207944"/>
          </a:xfrm>
          <a:prstGeom prst="rect">
            <a:avLst/>
          </a:prstGeom>
        </p:spPr>
      </p:pic>
      <p:pic>
        <p:nvPicPr>
          <p:cNvPr id="12" name="Picture 11">
            <a:extLst>
              <a:ext uri="{FF2B5EF4-FFF2-40B4-BE49-F238E27FC236}">
                <a16:creationId xmlns:a16="http://schemas.microsoft.com/office/drawing/2014/main" id="{BBDC9F00-3109-436E-8511-40DE32DF97EF}"/>
              </a:ext>
            </a:extLst>
          </p:cNvPr>
          <p:cNvPicPr>
            <a:picLocks noChangeAspect="1"/>
          </p:cNvPicPr>
          <p:nvPr/>
        </p:nvPicPr>
        <p:blipFill>
          <a:blip r:embed="rId8"/>
          <a:stretch>
            <a:fillRect/>
          </a:stretch>
        </p:blipFill>
        <p:spPr>
          <a:xfrm>
            <a:off x="3732863" y="828424"/>
            <a:ext cx="1775240" cy="3153742"/>
          </a:xfrm>
          <a:prstGeom prst="rect">
            <a:avLst/>
          </a:prstGeom>
        </p:spPr>
      </p:pic>
      <p:pic>
        <p:nvPicPr>
          <p:cNvPr id="13" name="Picture 12">
            <a:extLst>
              <a:ext uri="{FF2B5EF4-FFF2-40B4-BE49-F238E27FC236}">
                <a16:creationId xmlns:a16="http://schemas.microsoft.com/office/drawing/2014/main" id="{0F3D26A3-2134-478F-9EF9-BBBFBC630B26}"/>
              </a:ext>
            </a:extLst>
          </p:cNvPr>
          <p:cNvPicPr>
            <a:picLocks noChangeAspect="1"/>
          </p:cNvPicPr>
          <p:nvPr/>
        </p:nvPicPr>
        <p:blipFill>
          <a:blip r:embed="rId9"/>
          <a:stretch>
            <a:fillRect/>
          </a:stretch>
        </p:blipFill>
        <p:spPr>
          <a:xfrm>
            <a:off x="3736090" y="3992349"/>
            <a:ext cx="1772013" cy="2907492"/>
          </a:xfrm>
          <a:prstGeom prst="rect">
            <a:avLst/>
          </a:prstGeom>
        </p:spPr>
      </p:pic>
      <p:pic>
        <p:nvPicPr>
          <p:cNvPr id="20" name="Picture 19">
            <a:extLst>
              <a:ext uri="{FF2B5EF4-FFF2-40B4-BE49-F238E27FC236}">
                <a16:creationId xmlns:a16="http://schemas.microsoft.com/office/drawing/2014/main" id="{F6E44C91-E1A0-4D6A-8572-364B69D39D1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8847" b="26955"/>
          <a:stretch/>
        </p:blipFill>
        <p:spPr>
          <a:xfrm>
            <a:off x="6372200" y="62449"/>
            <a:ext cx="1775240" cy="721606"/>
          </a:xfrm>
          <a:prstGeom prst="rect">
            <a:avLst/>
          </a:prstGeom>
        </p:spPr>
      </p:pic>
    </p:spTree>
    <p:extLst>
      <p:ext uri="{BB962C8B-B14F-4D97-AF65-F5344CB8AC3E}">
        <p14:creationId xmlns:p14="http://schemas.microsoft.com/office/powerpoint/2010/main" val="259196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7788598"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900" dirty="0">
                <a:solidFill>
                  <a:srgbClr val="006600"/>
                </a:solidFill>
                <a:latin typeface="Calibri" panose="020F0502020204030204" pitchFamily="34" charset="0"/>
                <a:cs typeface="Calibri" panose="020F0502020204030204" pitchFamily="34" charset="0"/>
              </a:rPr>
              <a:t>Μετά τη Σχολή ΧΗΜΗΠΕΡ;</a:t>
            </a: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1" name="Picture 4">
            <a:extLst>
              <a:ext uri="{FF2B5EF4-FFF2-40B4-BE49-F238E27FC236}">
                <a16:creationId xmlns:a16="http://schemas.microsoft.com/office/drawing/2014/main" id="{8620AC73-7C46-40E0-9894-19E99049784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214"/>
          <a:stretch/>
        </p:blipFill>
        <p:spPr bwMode="auto">
          <a:xfrm>
            <a:off x="4876199" y="1142984"/>
            <a:ext cx="4267801" cy="496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2875E09E-5736-46A6-963A-2A49F9C779BB}"/>
              </a:ext>
            </a:extLst>
          </p:cNvPr>
          <p:cNvSpPr txBox="1"/>
          <p:nvPr/>
        </p:nvSpPr>
        <p:spPr>
          <a:xfrm>
            <a:off x="304199" y="1844824"/>
            <a:ext cx="3691737" cy="3416320"/>
          </a:xfrm>
          <a:prstGeom prst="rect">
            <a:avLst/>
          </a:prstGeom>
          <a:noFill/>
        </p:spPr>
        <p:txBody>
          <a:bodyPr wrap="square" rtlCol="0">
            <a:spAutoFit/>
          </a:bodyPr>
          <a:lstStyle/>
          <a:p>
            <a:pPr>
              <a:lnSpc>
                <a:spcPct val="150000"/>
              </a:lnSpc>
              <a:buClr>
                <a:schemeClr val="tx2">
                  <a:lumMod val="75000"/>
                </a:schemeClr>
              </a:buClr>
            </a:pPr>
            <a:r>
              <a:rPr lang="en-US" b="1" dirty="0">
                <a:solidFill>
                  <a:srgbClr val="C00000"/>
                </a:solidFill>
                <a:cs typeface="Arial" pitchFamily="34" charset="0"/>
              </a:rPr>
              <a:t>1. </a:t>
            </a:r>
            <a:r>
              <a:rPr lang="el-GR" b="1" dirty="0">
                <a:solidFill>
                  <a:srgbClr val="C00000"/>
                </a:solidFill>
                <a:cs typeface="Arial" pitchFamily="34" charset="0"/>
              </a:rPr>
              <a:t>Αγορά εργασίας</a:t>
            </a:r>
            <a:endParaRPr lang="en-US" b="1" dirty="0">
              <a:solidFill>
                <a:srgbClr val="C00000"/>
              </a:solidFill>
              <a:cs typeface="Arial" pitchFamily="34" charset="0"/>
            </a:endParaRPr>
          </a:p>
          <a:p>
            <a:pPr>
              <a:lnSpc>
                <a:spcPct val="150000"/>
              </a:lnSpc>
              <a:buClr>
                <a:schemeClr val="tx2">
                  <a:lumMod val="75000"/>
                </a:schemeClr>
              </a:buClr>
            </a:pPr>
            <a:r>
              <a:rPr lang="el-GR" i="1" dirty="0">
                <a:solidFill>
                  <a:schemeClr val="tx2">
                    <a:lumMod val="75000"/>
                  </a:schemeClr>
                </a:solidFill>
                <a:cs typeface="Arial" pitchFamily="34" charset="0"/>
              </a:rPr>
              <a:t>Ελλάδα και εξωτερικό</a:t>
            </a:r>
          </a:p>
          <a:p>
            <a:pPr>
              <a:lnSpc>
                <a:spcPct val="150000"/>
              </a:lnSpc>
              <a:buClr>
                <a:schemeClr val="tx2">
                  <a:lumMod val="75000"/>
                </a:schemeClr>
              </a:buClr>
            </a:pPr>
            <a:endParaRPr lang="en-US" i="1" dirty="0">
              <a:solidFill>
                <a:schemeClr val="tx2">
                  <a:lumMod val="75000"/>
                </a:schemeClr>
              </a:solidFill>
              <a:cs typeface="Arial" pitchFamily="34" charset="0"/>
            </a:endParaRPr>
          </a:p>
          <a:p>
            <a:pPr>
              <a:lnSpc>
                <a:spcPct val="150000"/>
              </a:lnSpc>
              <a:buClr>
                <a:schemeClr val="tx2">
                  <a:lumMod val="75000"/>
                </a:schemeClr>
              </a:buClr>
            </a:pPr>
            <a:r>
              <a:rPr lang="en-US" b="1" dirty="0">
                <a:solidFill>
                  <a:srgbClr val="C00000"/>
                </a:solidFill>
                <a:cs typeface="Arial" pitchFamily="34" charset="0"/>
              </a:rPr>
              <a:t>2. </a:t>
            </a:r>
            <a:r>
              <a:rPr lang="el-GR" b="1" dirty="0">
                <a:solidFill>
                  <a:srgbClr val="C00000"/>
                </a:solidFill>
                <a:cs typeface="Arial" pitchFamily="34" charset="0"/>
              </a:rPr>
              <a:t>Μεταπτυχιακά προγράμματα στην Ελλάδα και το εξωτερικό</a:t>
            </a:r>
            <a:endParaRPr lang="en-US" b="1" dirty="0">
              <a:solidFill>
                <a:srgbClr val="C00000"/>
              </a:solidFill>
              <a:cs typeface="Arial" pitchFamily="34" charset="0"/>
            </a:endParaRPr>
          </a:p>
          <a:p>
            <a:pPr>
              <a:lnSpc>
                <a:spcPct val="150000"/>
              </a:lnSpc>
              <a:buClr>
                <a:schemeClr val="tx2">
                  <a:lumMod val="75000"/>
                </a:schemeClr>
              </a:buClr>
            </a:pPr>
            <a:r>
              <a:rPr lang="el-GR" i="1" dirty="0">
                <a:solidFill>
                  <a:schemeClr val="tx2">
                    <a:lumMod val="75000"/>
                  </a:schemeClr>
                </a:solidFill>
                <a:cs typeface="Arial" pitchFamily="34" charset="0"/>
              </a:rPr>
              <a:t>Οι απόφοιτοί μας γίνονται δεκτοί σε υψηλής ποιότητας μεταπτυχιακά προγράμματα του εξωτερικού.</a:t>
            </a:r>
          </a:p>
        </p:txBody>
      </p:sp>
      <p:pic>
        <p:nvPicPr>
          <p:cNvPr id="7" name="Picture 6">
            <a:extLst>
              <a:ext uri="{FF2B5EF4-FFF2-40B4-BE49-F238E27FC236}">
                <a16:creationId xmlns:a16="http://schemas.microsoft.com/office/drawing/2014/main" id="{4C8539F5-3C89-4CB4-B258-4EF226EF9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Tree>
    <p:extLst>
      <p:ext uri="{BB962C8B-B14F-4D97-AF65-F5344CB8AC3E}">
        <p14:creationId xmlns:p14="http://schemas.microsoft.com/office/powerpoint/2010/main" val="280814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1">
            <a:extLst>
              <a:ext uri="{FF2B5EF4-FFF2-40B4-BE49-F238E27FC236}">
                <a16:creationId xmlns:a16="http://schemas.microsoft.com/office/drawing/2014/main" id="{02E612C7-B066-4023-9D0A-7C54D1E3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Ορθογώνιο 1"/>
          <p:cNvSpPr/>
          <p:nvPr/>
        </p:nvSpPr>
        <p:spPr>
          <a:xfrm>
            <a:off x="254504" y="764704"/>
            <a:ext cx="4317496" cy="1688866"/>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150000"/>
              </a:lnSpc>
              <a:spcBef>
                <a:spcPct val="0"/>
              </a:spcBef>
              <a:spcAft>
                <a:spcPts val="600"/>
              </a:spcAft>
              <a:buClrTx/>
              <a:buSzTx/>
              <a:buFontTx/>
              <a:buNone/>
              <a:tabLst/>
              <a:defRPr/>
            </a:pPr>
            <a:r>
              <a:rPr lang="el-GR" sz="4000" b="1" dirty="0">
                <a:solidFill>
                  <a:srgbClr val="339966"/>
                </a:solidFill>
                <a:latin typeface="Comic Sans MS" panose="030F0702030302020204" pitchFamily="66" charset="0"/>
              </a:rPr>
              <a:t>Καλή αρχή και καλές σπουδές</a:t>
            </a:r>
            <a:endParaRPr kumimoji="0" lang="en-US" sz="4000" b="1" i="0" u="none" strike="noStrike" kern="1200" cap="none" spc="0" normalizeH="0" baseline="0" noProof="0" dirty="0">
              <a:ln>
                <a:noFill/>
              </a:ln>
              <a:solidFill>
                <a:srgbClr val="339966"/>
              </a:solidFill>
              <a:effectLst/>
              <a:uLnTx/>
              <a:uFillTx/>
              <a:latin typeface="Comic Sans MS" panose="030F0702030302020204" pitchFamily="66" charset="0"/>
              <a:ea typeface="+mn-ea"/>
              <a:cs typeface="+mn-cs"/>
            </a:endParaRPr>
          </a:p>
        </p:txBody>
      </p:sp>
      <p:sp>
        <p:nvSpPr>
          <p:cNvPr id="17" name="Rectangle 8"/>
          <p:cNvSpPr>
            <a:spLocks noChangeArrowheads="1"/>
          </p:cNvSpPr>
          <p:nvPr/>
        </p:nvSpPr>
        <p:spPr bwMode="auto">
          <a:xfrm>
            <a:off x="6414700" y="4669087"/>
            <a:ext cx="2161591" cy="300754"/>
          </a:xfrm>
          <a:prstGeom prst="rect">
            <a:avLst/>
          </a:prstGeom>
        </p:spPr>
        <p:txBody>
          <a:bodyPr vert="horz" lIns="91440" tIns="45720" rIns="91440" bIns="45720" rtlCol="0">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u="none" strike="noStrike" kern="1200" cap="none" spc="0" normalizeH="0" baseline="0" noProof="0" dirty="0">
                <a:ln>
                  <a:noFill/>
                </a:ln>
                <a:solidFill>
                  <a:srgbClr val="7030A0"/>
                </a:solidFill>
                <a:effectLst/>
                <a:uLnTx/>
                <a:uFillTx/>
                <a:latin typeface="Calibri"/>
                <a:ea typeface="+mn-ea"/>
                <a:cs typeface="+mn-cs"/>
              </a:rPr>
              <a:t>www.</a:t>
            </a:r>
            <a:r>
              <a:rPr lang="en-US" b="1" dirty="0" err="1">
                <a:solidFill>
                  <a:srgbClr val="7030A0"/>
                </a:solidFill>
                <a:latin typeface="Calibri"/>
              </a:rPr>
              <a:t>ch</a:t>
            </a:r>
            <a:r>
              <a:rPr kumimoji="0" lang="en-US" sz="1800" b="1" u="none" strike="noStrike" kern="1200" cap="none" spc="0" normalizeH="0" baseline="0" noProof="0" dirty="0">
                <a:ln>
                  <a:noFill/>
                </a:ln>
                <a:solidFill>
                  <a:srgbClr val="7030A0"/>
                </a:solidFill>
                <a:effectLst/>
                <a:uLnTx/>
                <a:uFillTx/>
                <a:latin typeface="Calibri"/>
                <a:ea typeface="+mn-ea"/>
                <a:cs typeface="+mn-cs"/>
              </a:rPr>
              <a:t>enveng.tuc.gr</a:t>
            </a:r>
          </a:p>
        </p:txBody>
      </p:sp>
      <p:sp>
        <p:nvSpPr>
          <p:cNvPr id="45" name="Freeform: Shape 23">
            <a:extLst>
              <a:ext uri="{FF2B5EF4-FFF2-40B4-BE49-F238E27FC236}">
                <a16:creationId xmlns:a16="http://schemas.microsoft.com/office/drawing/2014/main" id="{34CFA7DE-DC24-4883-9E7E-838305755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1854498"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ABD1E66-B827-4DB5-9905-BAA9C2E50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44" y="4221088"/>
            <a:ext cx="3827171" cy="2550824"/>
          </a:xfrm>
          <a:prstGeom prst="rect">
            <a:avLst/>
          </a:prstGeom>
        </p:spPr>
      </p:pic>
      <p:pic>
        <p:nvPicPr>
          <p:cNvPr id="10" name="Picture 4"/>
          <p:cNvPicPr>
            <a:picLocks noChangeAspect="1" noChangeArrowheads="1"/>
          </p:cNvPicPr>
          <p:nvPr/>
        </p:nvPicPr>
        <p:blipFill>
          <a:blip r:embed="rId4"/>
          <a:srcRect l="36719" t="41667" r="38281" b="40277"/>
          <a:stretch>
            <a:fillRect/>
          </a:stretch>
        </p:blipFill>
        <p:spPr bwMode="auto">
          <a:xfrm>
            <a:off x="6121151" y="1487114"/>
            <a:ext cx="2474491" cy="1005262"/>
          </a:xfrm>
          <a:prstGeom prst="rect">
            <a:avLst/>
          </a:prstGeom>
          <a:noFill/>
          <a:ln w="9525">
            <a:noFill/>
            <a:miter lim="800000"/>
            <a:headEnd/>
            <a:tailEnd/>
          </a:ln>
          <a:effectLst/>
        </p:spPr>
      </p:pic>
      <p:sp>
        <p:nvSpPr>
          <p:cNvPr id="4" name="Arrow: Down 3">
            <a:extLst>
              <a:ext uri="{FF2B5EF4-FFF2-40B4-BE49-F238E27FC236}">
                <a16:creationId xmlns:a16="http://schemas.microsoft.com/office/drawing/2014/main" id="{601CABEE-EE25-4703-8ED6-ABFA038D0D95}"/>
              </a:ext>
            </a:extLst>
          </p:cNvPr>
          <p:cNvSpPr/>
          <p:nvPr/>
        </p:nvSpPr>
        <p:spPr>
          <a:xfrm>
            <a:off x="7142372" y="3429000"/>
            <a:ext cx="432048" cy="98850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2142A14-02A1-4146-A0E6-473743C321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4984751"/>
            <a:ext cx="4764616" cy="1781218"/>
          </a:xfrm>
          <a:prstGeom prst="rect">
            <a:avLst/>
          </a:prstGeom>
        </p:spPr>
      </p:pic>
    </p:spTree>
    <p:extLst>
      <p:ext uri="{BB962C8B-B14F-4D97-AF65-F5344CB8AC3E}">
        <p14:creationId xmlns:p14="http://schemas.microsoft.com/office/powerpoint/2010/main" val="26074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6F4429-8FB7-4830-8AE9-02FE2EAF30F3}"/>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4272067" y="4279416"/>
            <a:ext cx="4871965" cy="2578608"/>
          </a:xfrm>
          <a:prstGeom prst="rect">
            <a:avLst/>
          </a:prstGeom>
        </p:spPr>
      </p:pic>
      <p:sp>
        <p:nvSpPr>
          <p:cNvPr id="6" name="Rectangle 5">
            <a:extLst>
              <a:ext uri="{FF2B5EF4-FFF2-40B4-BE49-F238E27FC236}">
                <a16:creationId xmlns:a16="http://schemas.microsoft.com/office/drawing/2014/main" id="{5E8E1751-3AD1-47E2-8105-E9E9FDF885C6}"/>
              </a:ext>
            </a:extLst>
          </p:cNvPr>
          <p:cNvSpPr/>
          <p:nvPr/>
        </p:nvSpPr>
        <p:spPr>
          <a:xfrm>
            <a:off x="-36511" y="2593398"/>
            <a:ext cx="5544616" cy="1555682"/>
          </a:xfrm>
          <a:prstGeom prst="rect">
            <a:avLst/>
          </a:prstGeom>
        </p:spPr>
        <p:txBody>
          <a:bodyPr wrap="square">
            <a:spAutoFit/>
          </a:bodyPr>
          <a:lstStyle/>
          <a:p>
            <a:pPr>
              <a:lnSpc>
                <a:spcPct val="150000"/>
              </a:lnSpc>
            </a:pPr>
            <a:r>
              <a:rPr lang="el-GR" sz="1300" dirty="0">
                <a:solidFill>
                  <a:srgbClr val="7030A0"/>
                </a:solidFill>
                <a:latin typeface="Arial" panose="020B0604020202020204" pitchFamily="34" charset="0"/>
                <a:cs typeface="Arial" panose="020B0604020202020204" pitchFamily="34" charset="0"/>
              </a:rPr>
              <a:t>Τομείς</a:t>
            </a:r>
            <a:r>
              <a:rPr lang="en-US" sz="1300" dirty="0">
                <a:solidFill>
                  <a:srgbClr val="7030A0"/>
                </a:solidFill>
                <a:latin typeface="Arial" panose="020B0604020202020204" pitchFamily="34" charset="0"/>
                <a:cs typeface="Arial" panose="020B0604020202020204" pitchFamily="34" charset="0"/>
              </a:rPr>
              <a:t>:</a:t>
            </a:r>
            <a:endParaRPr lang="el-GR" sz="1300" dirty="0">
              <a:solidFill>
                <a:srgbClr val="7030A0"/>
              </a:solidFill>
              <a:latin typeface="Arial" panose="020B0604020202020204" pitchFamily="34" charset="0"/>
              <a:cs typeface="Arial" panose="020B0604020202020204" pitchFamily="34" charset="0"/>
            </a:endParaRPr>
          </a:p>
          <a:p>
            <a:pPr marL="182563" indent="-182563">
              <a:lnSpc>
                <a:spcPct val="150000"/>
              </a:lnSpc>
              <a:buFont typeface="Wingdings" panose="05000000000000000000" pitchFamily="2" charset="2"/>
              <a:buChar char="§"/>
            </a:pPr>
            <a:r>
              <a:rPr lang="el-GR" sz="1300" dirty="0">
                <a:solidFill>
                  <a:srgbClr val="7030A0"/>
                </a:solidFill>
                <a:latin typeface="Arial" panose="020B0604020202020204" pitchFamily="34" charset="0"/>
                <a:cs typeface="Arial" panose="020B0604020202020204" pitchFamily="34" charset="0"/>
              </a:rPr>
              <a:t>Περιβαλλοντικής Παρακολούθησης &amp; Κλιματικής Αλλαγής </a:t>
            </a:r>
            <a:endParaRPr lang="en-US" sz="1300" dirty="0">
              <a:solidFill>
                <a:srgbClr val="7030A0"/>
              </a:solidFill>
              <a:latin typeface="Arial" panose="020B0604020202020204" pitchFamily="34" charset="0"/>
              <a:cs typeface="Arial" panose="020B0604020202020204" pitchFamily="34" charset="0"/>
            </a:endParaRPr>
          </a:p>
          <a:p>
            <a:pPr marL="182563" indent="-182563">
              <a:lnSpc>
                <a:spcPct val="150000"/>
              </a:lnSpc>
              <a:buFont typeface="Wingdings" panose="05000000000000000000" pitchFamily="2" charset="2"/>
              <a:buChar char="§"/>
            </a:pPr>
            <a:r>
              <a:rPr lang="el-GR" sz="1300" dirty="0">
                <a:solidFill>
                  <a:srgbClr val="7030A0"/>
                </a:solidFill>
                <a:latin typeface="Arial" pitchFamily="34" charset="0"/>
                <a:cs typeface="Arial" pitchFamily="34" charset="0"/>
              </a:rPr>
              <a:t>Ανάπτυξης, Ανάλυσης &amp; Σχεδιασμού Διεργασιών </a:t>
            </a:r>
          </a:p>
          <a:p>
            <a:pPr marL="182563" indent="-182563">
              <a:lnSpc>
                <a:spcPct val="150000"/>
              </a:lnSpc>
              <a:buFont typeface="Wingdings" panose="05000000000000000000" pitchFamily="2" charset="2"/>
              <a:buChar char="§"/>
            </a:pPr>
            <a:r>
              <a:rPr lang="el-GR" sz="1300" dirty="0">
                <a:solidFill>
                  <a:srgbClr val="7030A0"/>
                </a:solidFill>
                <a:latin typeface="Arial" pitchFamily="34" charset="0"/>
                <a:cs typeface="Arial" pitchFamily="34" charset="0"/>
              </a:rPr>
              <a:t>Επιστήμης Υλικών, </a:t>
            </a:r>
            <a:r>
              <a:rPr lang="el-GR" sz="1300" dirty="0" err="1">
                <a:solidFill>
                  <a:srgbClr val="7030A0"/>
                </a:solidFill>
                <a:latin typeface="Arial" pitchFamily="34" charset="0"/>
                <a:cs typeface="Arial" pitchFamily="34" charset="0"/>
              </a:rPr>
              <a:t>Νανοτεχνολογίας</a:t>
            </a:r>
            <a:r>
              <a:rPr lang="el-GR" sz="1300" dirty="0">
                <a:solidFill>
                  <a:srgbClr val="7030A0"/>
                </a:solidFill>
                <a:latin typeface="Arial" pitchFamily="34" charset="0"/>
                <a:cs typeface="Arial" pitchFamily="34" charset="0"/>
              </a:rPr>
              <a:t> &amp; </a:t>
            </a:r>
            <a:r>
              <a:rPr lang="el-GR" sz="1300" dirty="0" err="1">
                <a:solidFill>
                  <a:srgbClr val="7030A0"/>
                </a:solidFill>
                <a:latin typeface="Arial" pitchFamily="34" charset="0"/>
                <a:cs typeface="Arial" pitchFamily="34" charset="0"/>
              </a:rPr>
              <a:t>Βιοϊατρικής</a:t>
            </a:r>
            <a:r>
              <a:rPr lang="el-GR" sz="1300" dirty="0">
                <a:solidFill>
                  <a:srgbClr val="7030A0"/>
                </a:solidFill>
                <a:latin typeface="Arial" pitchFamily="34" charset="0"/>
                <a:cs typeface="Arial" pitchFamily="34" charset="0"/>
              </a:rPr>
              <a:t> </a:t>
            </a:r>
          </a:p>
          <a:p>
            <a:pPr marL="182563" indent="-182563">
              <a:lnSpc>
                <a:spcPct val="150000"/>
              </a:lnSpc>
              <a:buFont typeface="Wingdings" panose="05000000000000000000" pitchFamily="2" charset="2"/>
              <a:buChar char="§"/>
            </a:pPr>
            <a:r>
              <a:rPr lang="el-GR" sz="1300" dirty="0">
                <a:solidFill>
                  <a:srgbClr val="7030A0"/>
                </a:solidFill>
                <a:latin typeface="Arial" pitchFamily="34" charset="0"/>
                <a:cs typeface="Arial" pitchFamily="34" charset="0"/>
              </a:rPr>
              <a:t>Διαχείρισης Περιβάλλοντος, Ενέργειας &amp; Βιώσιμης Ανάπτυξης</a:t>
            </a:r>
            <a:endParaRPr lang="en-US" sz="1300" dirty="0">
              <a:solidFill>
                <a:srgbClr val="7030A0"/>
              </a:solidFill>
              <a:latin typeface="Arial" pitchFamily="34" charset="0"/>
              <a:cs typeface="Arial" pitchFamily="34" charset="0"/>
            </a:endParaRPr>
          </a:p>
        </p:txBody>
      </p:sp>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229728"/>
            <a:ext cx="7788598" cy="484627"/>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Σχολή ΧΗΜΗΠΕΡ: τα βασικά...</a:t>
            </a:r>
            <a:endParaRPr lang="en-GB" sz="30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4" name="Picture 3" descr="A picture containing grass, building&#10;&#10;Description automatically generated">
            <a:extLst>
              <a:ext uri="{FF2B5EF4-FFF2-40B4-BE49-F238E27FC236}">
                <a16:creationId xmlns:a16="http://schemas.microsoft.com/office/drawing/2014/main" id="{C5A005A8-A84A-4AA9-AF5C-4D2F05A90664}"/>
              </a:ext>
            </a:extLst>
          </p:cNvPr>
          <p:cNvPicPr>
            <a:picLocks/>
          </p:cNvPicPr>
          <p:nvPr/>
        </p:nvPicPr>
        <p:blipFill>
          <a:blip r:embed="rId3" cstate="screen">
            <a:extLst>
              <a:ext uri="{28A0092B-C50C-407E-A947-70E740481C1C}">
                <a14:useLocalDpi xmlns:a14="http://schemas.microsoft.com/office/drawing/2010/main"/>
              </a:ext>
            </a:extLst>
          </a:blip>
          <a:srcRect r="183"/>
          <a:stretch>
            <a:fillRect/>
          </a:stretch>
        </p:blipFill>
        <p:spPr>
          <a:xfrm>
            <a:off x="-32" y="4272498"/>
            <a:ext cx="4271561" cy="2584094"/>
          </a:xfrm>
          <a:prstGeom prst="rect">
            <a:avLst/>
          </a:prstGeom>
        </p:spPr>
      </p:pic>
      <p:sp>
        <p:nvSpPr>
          <p:cNvPr id="21" name="TextBox 20">
            <a:extLst>
              <a:ext uri="{FF2B5EF4-FFF2-40B4-BE49-F238E27FC236}">
                <a16:creationId xmlns:a16="http://schemas.microsoft.com/office/drawing/2014/main" id="{F57F2325-2186-4C39-9B41-C11A7D1AD241}"/>
              </a:ext>
            </a:extLst>
          </p:cNvPr>
          <p:cNvSpPr txBox="1"/>
          <p:nvPr/>
        </p:nvSpPr>
        <p:spPr>
          <a:xfrm>
            <a:off x="-36512" y="781956"/>
            <a:ext cx="5323503" cy="1554272"/>
          </a:xfrm>
          <a:prstGeom prst="rect">
            <a:avLst/>
          </a:prstGeom>
          <a:noFill/>
        </p:spPr>
        <p:txBody>
          <a:bodyPr wrap="square">
            <a:spAutoFit/>
          </a:bodyPr>
          <a:lstStyle/>
          <a:p>
            <a:pPr>
              <a:lnSpc>
                <a:spcPct val="150000"/>
              </a:lnSpc>
            </a:pPr>
            <a:r>
              <a:rPr lang="el-GR" dirty="0">
                <a:solidFill>
                  <a:srgbClr val="00B050"/>
                </a:solidFill>
              </a:rPr>
              <a:t>1995 </a:t>
            </a:r>
            <a:r>
              <a:rPr lang="el-GR" dirty="0">
                <a:solidFill>
                  <a:srgbClr val="00B050"/>
                </a:solidFill>
                <a:sym typeface="Wingdings" panose="05000000000000000000" pitchFamily="2" charset="2"/>
              </a:rPr>
              <a:t>	</a:t>
            </a:r>
            <a:r>
              <a:rPr lang="el-GR" dirty="0">
                <a:solidFill>
                  <a:srgbClr val="00B050"/>
                </a:solidFill>
              </a:rPr>
              <a:t>Ίδρυση Σχολής Μηχανικών Περιβάλλοντος</a:t>
            </a:r>
          </a:p>
          <a:p>
            <a:pPr>
              <a:lnSpc>
                <a:spcPct val="150000"/>
              </a:lnSpc>
            </a:pPr>
            <a:r>
              <a:rPr lang="el-GR" dirty="0">
                <a:solidFill>
                  <a:srgbClr val="00B050"/>
                </a:solidFill>
              </a:rPr>
              <a:t>1997 </a:t>
            </a:r>
            <a:r>
              <a:rPr lang="el-GR" dirty="0">
                <a:solidFill>
                  <a:srgbClr val="00B050"/>
                </a:solidFill>
                <a:sym typeface="Wingdings" panose="05000000000000000000" pitchFamily="2" charset="2"/>
              </a:rPr>
              <a:t>	</a:t>
            </a:r>
            <a:r>
              <a:rPr lang="el-GR" dirty="0">
                <a:solidFill>
                  <a:srgbClr val="00B050"/>
                </a:solidFill>
              </a:rPr>
              <a:t>Πρώτοι φοιτητές</a:t>
            </a:r>
          </a:p>
          <a:p>
            <a:pPr indent="-457200">
              <a:spcBef>
                <a:spcPts val="600"/>
              </a:spcBef>
            </a:pPr>
            <a:r>
              <a:rPr lang="el-GR" dirty="0">
                <a:solidFill>
                  <a:srgbClr val="00B050"/>
                </a:solidFill>
              </a:rPr>
              <a:t>2021</a:t>
            </a:r>
            <a:r>
              <a:rPr lang="el-GR" dirty="0">
                <a:solidFill>
                  <a:srgbClr val="00B050"/>
                </a:solidFill>
                <a:sym typeface="Wingdings" panose="05000000000000000000" pitchFamily="2" charset="2"/>
              </a:rPr>
              <a:t> 	Μετονομασία σε Σχολή Χημικών Μηχανικών </a:t>
            </a:r>
            <a:r>
              <a:rPr lang="en-US" dirty="0">
                <a:solidFill>
                  <a:srgbClr val="00B050"/>
                </a:solidFill>
                <a:sym typeface="Wingdings" panose="05000000000000000000" pitchFamily="2" charset="2"/>
              </a:rPr>
              <a:t>	</a:t>
            </a:r>
            <a:r>
              <a:rPr lang="el-GR" dirty="0">
                <a:solidFill>
                  <a:srgbClr val="00B050"/>
                </a:solidFill>
                <a:sym typeface="Wingdings" panose="05000000000000000000" pitchFamily="2" charset="2"/>
              </a:rPr>
              <a:t>και </a:t>
            </a:r>
            <a:r>
              <a:rPr lang="el-GR" dirty="0">
                <a:solidFill>
                  <a:srgbClr val="00B050"/>
                </a:solidFill>
              </a:rPr>
              <a:t>Μηχανικών Περιβάλλοντος</a:t>
            </a:r>
          </a:p>
        </p:txBody>
      </p:sp>
      <p:pic>
        <p:nvPicPr>
          <p:cNvPr id="7" name="Picture 6">
            <a:extLst>
              <a:ext uri="{FF2B5EF4-FFF2-40B4-BE49-F238E27FC236}">
                <a16:creationId xmlns:a16="http://schemas.microsoft.com/office/drawing/2014/main" id="{ABB81098-D815-43F6-AA93-AB47C8E465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2092" y="980728"/>
            <a:ext cx="3916412" cy="2654478"/>
          </a:xfrm>
          <a:prstGeom prst="rect">
            <a:avLst/>
          </a:prstGeom>
        </p:spPr>
      </p:pic>
      <p:sp>
        <p:nvSpPr>
          <p:cNvPr id="22" name="TextBox 21">
            <a:extLst>
              <a:ext uri="{FF2B5EF4-FFF2-40B4-BE49-F238E27FC236}">
                <a16:creationId xmlns:a16="http://schemas.microsoft.com/office/drawing/2014/main" id="{ABDE8ADA-9DAF-49EC-B798-E4646687E7EB}"/>
              </a:ext>
            </a:extLst>
          </p:cNvPr>
          <p:cNvSpPr txBox="1"/>
          <p:nvPr/>
        </p:nvSpPr>
        <p:spPr>
          <a:xfrm>
            <a:off x="6062154" y="3642788"/>
            <a:ext cx="2088232" cy="5477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l-GR" sz="2200" b="0" i="0" u="none" strike="noStrike" kern="1200" cap="none" spc="0" normalizeH="0" baseline="0" noProof="0" dirty="0">
                <a:ln>
                  <a:noFill/>
                </a:ln>
                <a:solidFill>
                  <a:schemeClr val="accent6">
                    <a:lumMod val="75000"/>
                  </a:schemeClr>
                </a:solidFill>
                <a:effectLst/>
                <a:uLnTx/>
                <a:uFillTx/>
                <a:latin typeface="Calibri"/>
                <a:ea typeface="+mn-ea"/>
                <a:cs typeface="+mn-cs"/>
              </a:rPr>
              <a:t>2</a:t>
            </a:r>
            <a:r>
              <a:rPr lang="en-US" sz="2200" dirty="0">
                <a:solidFill>
                  <a:schemeClr val="accent6">
                    <a:lumMod val="75000"/>
                  </a:schemeClr>
                </a:solidFill>
                <a:latin typeface="Calibri"/>
              </a:rPr>
              <a:t>4</a:t>
            </a:r>
            <a:r>
              <a:rPr kumimoji="0" lang="el-GR" sz="2200" b="0" i="0" u="none" strike="noStrike" kern="1200" cap="none" spc="0" normalizeH="0" baseline="0" noProof="0" dirty="0">
                <a:ln>
                  <a:noFill/>
                </a:ln>
                <a:solidFill>
                  <a:schemeClr val="accent6">
                    <a:lumMod val="75000"/>
                  </a:schemeClr>
                </a:solidFill>
                <a:effectLst/>
                <a:uLnTx/>
                <a:uFillTx/>
                <a:latin typeface="Calibri"/>
                <a:ea typeface="+mn-ea"/>
                <a:cs typeface="+mn-cs"/>
              </a:rPr>
              <a:t> μέλη ΔΕΠ</a:t>
            </a:r>
          </a:p>
        </p:txBody>
      </p:sp>
      <p:pic>
        <p:nvPicPr>
          <p:cNvPr id="11" name="Picture 10">
            <a:extLst>
              <a:ext uri="{FF2B5EF4-FFF2-40B4-BE49-F238E27FC236}">
                <a16:creationId xmlns:a16="http://schemas.microsoft.com/office/drawing/2014/main" id="{6FD7EC5C-9A10-4C6A-8AA6-62F8A8B7DC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
        <p:nvSpPr>
          <p:cNvPr id="2" name="Rectangle: Rounded Corners 1">
            <a:extLst>
              <a:ext uri="{FF2B5EF4-FFF2-40B4-BE49-F238E27FC236}">
                <a16:creationId xmlns:a16="http://schemas.microsoft.com/office/drawing/2014/main" id="{1A3AE23D-F579-44D4-B5A2-4E0B27CA5F78}"/>
              </a:ext>
            </a:extLst>
          </p:cNvPr>
          <p:cNvSpPr/>
          <p:nvPr/>
        </p:nvSpPr>
        <p:spPr>
          <a:xfrm>
            <a:off x="4427984" y="4797152"/>
            <a:ext cx="1980221" cy="43204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Bahnschrift" panose="020B0502040204020203" pitchFamily="34" charset="0"/>
              </a:rPr>
              <a:t>School of Chemical and Environmental Engineering</a:t>
            </a:r>
          </a:p>
        </p:txBody>
      </p:sp>
    </p:spTree>
    <p:extLst>
      <p:ext uri="{BB962C8B-B14F-4D97-AF65-F5344CB8AC3E}">
        <p14:creationId xmlns:p14="http://schemas.microsoft.com/office/powerpoint/2010/main" val="2757734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229728"/>
            <a:ext cx="7788598" cy="484627"/>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Σχολή ΧΗΜΗΠΕΡ: τα βασικά...</a:t>
            </a:r>
            <a:endParaRPr lang="en-GB" sz="30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1" name="Picture 10">
            <a:extLst>
              <a:ext uri="{FF2B5EF4-FFF2-40B4-BE49-F238E27FC236}">
                <a16:creationId xmlns:a16="http://schemas.microsoft.com/office/drawing/2014/main" id="{6FD7EC5C-9A10-4C6A-8AA6-62F8A8B7DC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
        <p:nvSpPr>
          <p:cNvPr id="5" name="Content Placeholder 4">
            <a:extLst>
              <a:ext uri="{FF2B5EF4-FFF2-40B4-BE49-F238E27FC236}">
                <a16:creationId xmlns:a16="http://schemas.microsoft.com/office/drawing/2014/main" id="{56133DC9-2BC9-467B-91EA-87B5AE38E67C}"/>
              </a:ext>
            </a:extLst>
          </p:cNvPr>
          <p:cNvSpPr>
            <a:spLocks noGrp="1"/>
          </p:cNvSpPr>
          <p:nvPr>
            <p:ph idx="1"/>
          </p:nvPr>
        </p:nvSpPr>
        <p:spPr>
          <a:xfrm>
            <a:off x="251520" y="1196758"/>
            <a:ext cx="8435280" cy="4929406"/>
          </a:xfrm>
        </p:spPr>
        <p:txBody>
          <a:bodyPr>
            <a:normAutofit fontScale="62500" lnSpcReduction="20000"/>
          </a:bodyPr>
          <a:lstStyle/>
          <a:p>
            <a:pPr marL="0" marR="0">
              <a:lnSpc>
                <a:spcPct val="107000"/>
              </a:lnSpc>
              <a:spcBef>
                <a:spcPts val="0"/>
              </a:spcBef>
              <a:spcAft>
                <a:spcPts val="0"/>
              </a:spcAft>
            </a:pPr>
            <a:r>
              <a:rPr lang="el-GR"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l-GR" sz="1800" b="1" dirty="0">
                <a:effectLst/>
                <a:latin typeface="Calibri" panose="020F0502020204030204" pitchFamily="34" charset="0"/>
                <a:ea typeface="Calibri" panose="020F0502020204030204" pitchFamily="34" charset="0"/>
                <a:cs typeface="Calibri" panose="020F0502020204030204" pitchFamily="34" charset="0"/>
              </a:rPr>
              <a:t>Τομέας Ι: Διαχείρισης Περιβάλλοντος και Ενέργειας, Βιώσιμης Ανάπτυξης και Κλιματικής Αλλαγής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Ο Τομέας Ι παρέχει εξειδίκευση στα αντικείμενα: Κλιματικής Αλλαγής Ανάσχεσης και Προσαρμογής, Βιώσιμης Ενέργειας, Εξοικονόμησης Ενέργειας και Ανανεώσιμων Πηγών Ενέργειας, Γενικής, Οργανικής, Περιβαλλοντικής και Υδατικής Χημείας, Ενόργανης Χημικής Ανάλυσης, Ατμοσφαιρικής Χημείας, Γεωλογίας, Φυσικής, Αερίων Θερμοκηπίου και Κλιματικής Αλλαγής, Δασικών πυρκαγιών και Κλιματικής Αλλαγής, Αέριας ρύπανσης και δημόσιας υγείας, Περιβαλλοντικού Δικαίου, κ.λπ.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l-GR"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l-GR" sz="1800" b="1" dirty="0">
                <a:effectLst/>
                <a:latin typeface="Calibri" panose="020F0502020204030204" pitchFamily="34" charset="0"/>
                <a:ea typeface="Calibri" panose="020F0502020204030204" pitchFamily="34" charset="0"/>
                <a:cs typeface="Calibri" panose="020F0502020204030204" pitchFamily="34" charset="0"/>
              </a:rPr>
              <a:t>Τομέας ΙΙ Ανάπτυξης, Ανάλυσης &amp; Σχεδιασμού Διεργασιών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l-GR" sz="1800" dirty="0">
                <a:effectLst/>
                <a:latin typeface="Calibri" panose="020F0502020204030204" pitchFamily="34" charset="0"/>
                <a:ea typeface="Calibri" panose="020F0502020204030204" pitchFamily="34" charset="0"/>
                <a:cs typeface="Calibri" panose="020F0502020204030204" pitchFamily="34" charset="0"/>
              </a:rPr>
              <a:t>Ο Τομέας ΙΙ παρέχει εξειδίκευση στα αντικείμενα: Σχεδιασμού και Ανάλυσης Χημικών και Βιοχημικών Διεργασιών, Περιβαλλοντικών Διεργασιών, Θερμοδυναμικής, Γενικών Μαθηματικών και Στατιστικής, Αριθμητικής Ανάλυσης και Προγραμματισμού, Μηχανικής Περιβάλλοντος, Φυσικών Διεργασιών, Ρύθμισης Διεργασιών, Τεχνοοικονομικής Μελέτης Διεργασιών, Φυσικοχημείας, Φαινομένων Μεταφοράς, </a:t>
            </a:r>
            <a:r>
              <a:rPr lang="el-GR" sz="1800" dirty="0" err="1">
                <a:effectLst/>
                <a:latin typeface="Calibri" panose="020F0502020204030204" pitchFamily="34" charset="0"/>
                <a:ea typeface="Calibri" panose="020F0502020204030204" pitchFamily="34" charset="0"/>
                <a:cs typeface="Calibri" panose="020F0502020204030204" pitchFamily="34" charset="0"/>
              </a:rPr>
              <a:t>Ρευστομηχανικής</a:t>
            </a:r>
            <a:r>
              <a:rPr lang="el-GR" sz="1800" dirty="0">
                <a:effectLst/>
                <a:latin typeface="Calibri" panose="020F0502020204030204" pitchFamily="34" charset="0"/>
                <a:ea typeface="Calibri" panose="020F0502020204030204" pitchFamily="34" charset="0"/>
                <a:cs typeface="Calibri" panose="020F0502020204030204" pitchFamily="34" charset="0"/>
              </a:rPr>
              <a:t>, Διεργασίες Παραγωγής Δευτερογενών Υλικών, Τεχνολογίας Φυσικού Αερίου,  Βιοαερίου και Υδρογόνου, Τεχνολογίας Καυσίμων και Λιπαντικών, Μικροβιολογίας και Βιολογικών Διεργασιών, Τεχνολογίες Τροφίμων, Οικολογική Μηχανική και Τεχνολογία, κλπ.</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l-GR"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l-GR" sz="1800" b="1" dirty="0">
                <a:effectLst/>
                <a:latin typeface="Calibri" panose="020F0502020204030204" pitchFamily="34" charset="0"/>
                <a:ea typeface="Calibri" panose="020F0502020204030204" pitchFamily="34" charset="0"/>
                <a:cs typeface="Calibri" panose="020F0502020204030204" pitchFamily="34" charset="0"/>
              </a:rPr>
              <a:t>Τομέας ΙΙΙ Επιστήμης Υλικών, </a:t>
            </a:r>
            <a:r>
              <a:rPr lang="el-GR" sz="1800" b="1" dirty="0" err="1">
                <a:effectLst/>
                <a:latin typeface="Calibri" panose="020F0502020204030204" pitchFamily="34" charset="0"/>
                <a:ea typeface="Calibri" panose="020F0502020204030204" pitchFamily="34" charset="0"/>
                <a:cs typeface="Calibri" panose="020F0502020204030204" pitchFamily="34" charset="0"/>
              </a:rPr>
              <a:t>Νανοτεχνολογίας</a:t>
            </a:r>
            <a:r>
              <a:rPr lang="el-GR" sz="1800" b="1" dirty="0">
                <a:effectLst/>
                <a:latin typeface="Calibri" panose="020F0502020204030204" pitchFamily="34" charset="0"/>
                <a:ea typeface="Calibri" panose="020F0502020204030204" pitchFamily="34" charset="0"/>
                <a:cs typeface="Calibri" panose="020F0502020204030204" pitchFamily="34" charset="0"/>
              </a:rPr>
              <a:t> και Βιοτεχνολογικών Εφαρμογών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l-GR" sz="1800" dirty="0">
                <a:effectLst/>
                <a:latin typeface="Calibri" panose="020F0502020204030204" pitchFamily="34" charset="0"/>
                <a:ea typeface="Calibri" panose="020F0502020204030204" pitchFamily="34" charset="0"/>
                <a:cs typeface="Calibri" panose="020F0502020204030204" pitchFamily="34" charset="0"/>
              </a:rPr>
              <a:t>Ο Τομέας ΙΙΙ παρέχει εξειδίκευση στα αντικείμενα: Φυσικής Στερεάς Κατάστασης, Κρυσταλλογραφίας, Ενόργανης Χημικής Ανάλυσης &amp; Χαρακτηρισμού Υλικών, Επιστήμης Επιφανειών, Ετερογενής Κατάλυση, Φωτοκατάλυση και </a:t>
            </a:r>
            <a:r>
              <a:rPr lang="el-GR" sz="1800" dirty="0" err="1">
                <a:effectLst/>
                <a:latin typeface="Calibri" panose="020F0502020204030204" pitchFamily="34" charset="0"/>
                <a:ea typeface="Calibri" panose="020F0502020204030204" pitchFamily="34" charset="0"/>
                <a:cs typeface="Calibri" panose="020F0502020204030204" pitchFamily="34" charset="0"/>
              </a:rPr>
              <a:t>Ηλεκτροκατάλυση</a:t>
            </a:r>
            <a:r>
              <a:rPr lang="el-GR" sz="1800" dirty="0">
                <a:effectLst/>
                <a:latin typeface="Calibri" panose="020F0502020204030204" pitchFamily="34" charset="0"/>
                <a:ea typeface="Calibri" panose="020F0502020204030204" pitchFamily="34" charset="0"/>
                <a:cs typeface="Calibri" panose="020F0502020204030204" pitchFamily="34" charset="0"/>
              </a:rPr>
              <a:t>, Διάβρωσης Υλικών, Τεχνολογίας Πολυμερών και </a:t>
            </a:r>
            <a:r>
              <a:rPr lang="el-GR" sz="1800" dirty="0" err="1">
                <a:effectLst/>
                <a:latin typeface="Calibri" panose="020F0502020204030204" pitchFamily="34" charset="0"/>
                <a:ea typeface="Calibri" panose="020F0502020204030204" pitchFamily="34" charset="0"/>
                <a:cs typeface="Calibri" panose="020F0502020204030204" pitchFamily="34" charset="0"/>
              </a:rPr>
              <a:t>Μακρομορίων</a:t>
            </a:r>
            <a:r>
              <a:rPr lang="el-GR" sz="1800" dirty="0">
                <a:effectLst/>
                <a:latin typeface="Calibri" panose="020F0502020204030204" pitchFamily="34" charset="0"/>
                <a:ea typeface="Calibri" panose="020F0502020204030204" pitchFamily="34" charset="0"/>
                <a:cs typeface="Calibri" panose="020F0502020204030204" pitchFamily="34" charset="0"/>
              </a:rPr>
              <a:t>, </a:t>
            </a:r>
            <a:r>
              <a:rPr lang="el-GR" sz="1800" dirty="0" err="1">
                <a:effectLst/>
                <a:latin typeface="Calibri" panose="020F0502020204030204" pitchFamily="34" charset="0"/>
                <a:ea typeface="Calibri" panose="020F0502020204030204" pitchFamily="34" charset="0"/>
                <a:cs typeface="Calibri" panose="020F0502020204030204" pitchFamily="34" charset="0"/>
              </a:rPr>
              <a:t>Μεταλλογνωσίας</a:t>
            </a:r>
            <a:r>
              <a:rPr lang="el-GR" sz="1800" dirty="0">
                <a:effectLst/>
                <a:latin typeface="Calibri" panose="020F0502020204030204" pitchFamily="34" charset="0"/>
                <a:ea typeface="Calibri" panose="020F0502020204030204" pitchFamily="34" charset="0"/>
                <a:cs typeface="Calibri" panose="020F0502020204030204" pitchFamily="34" charset="0"/>
              </a:rPr>
              <a:t>, Επιστήμης και Τεχνολογίας Υλικών, Σύνθετων Υλικών, </a:t>
            </a:r>
            <a:r>
              <a:rPr lang="el-GR" sz="1800" dirty="0" err="1">
                <a:effectLst/>
                <a:latin typeface="Calibri" panose="020F0502020204030204" pitchFamily="34" charset="0"/>
                <a:ea typeface="Calibri" panose="020F0502020204030204" pitchFamily="34" charset="0"/>
                <a:cs typeface="Calibri" panose="020F0502020204030204" pitchFamily="34" charset="0"/>
              </a:rPr>
              <a:t>Νανοϋλικών</a:t>
            </a:r>
            <a:r>
              <a:rPr lang="el-GR" sz="1800" dirty="0">
                <a:effectLst/>
                <a:latin typeface="Calibri" panose="020F0502020204030204" pitchFamily="34" charset="0"/>
                <a:ea typeface="Calibri" panose="020F0502020204030204" pitchFamily="34" charset="0"/>
                <a:cs typeface="Calibri" panose="020F0502020204030204" pitchFamily="34" charset="0"/>
              </a:rPr>
              <a:t> και </a:t>
            </a:r>
            <a:r>
              <a:rPr lang="el-GR" sz="1800" dirty="0" err="1">
                <a:effectLst/>
                <a:latin typeface="Calibri" panose="020F0502020204030204" pitchFamily="34" charset="0"/>
                <a:ea typeface="Calibri" panose="020F0502020204030204" pitchFamily="34" charset="0"/>
                <a:cs typeface="Calibri" panose="020F0502020204030204" pitchFamily="34" charset="0"/>
              </a:rPr>
              <a:t>Νανοτεχνολογίας</a:t>
            </a:r>
            <a:r>
              <a:rPr lang="el-GR" sz="1800" dirty="0">
                <a:effectLst/>
                <a:latin typeface="Calibri" panose="020F0502020204030204" pitchFamily="34" charset="0"/>
                <a:ea typeface="Calibri" panose="020F0502020204030204" pitchFamily="34" charset="0"/>
                <a:cs typeface="Calibri" panose="020F0502020204030204" pitchFamily="34" charset="0"/>
              </a:rPr>
              <a:t>, </a:t>
            </a:r>
            <a:r>
              <a:rPr lang="el-GR" sz="1800" dirty="0" err="1">
                <a:effectLst/>
                <a:latin typeface="Calibri" panose="020F0502020204030204" pitchFamily="34" charset="0"/>
                <a:ea typeface="Calibri" panose="020F0502020204030204" pitchFamily="34" charset="0"/>
                <a:cs typeface="Calibri" panose="020F0502020204030204" pitchFamily="34" charset="0"/>
              </a:rPr>
              <a:t>Βιοϋλικών</a:t>
            </a:r>
            <a:r>
              <a:rPr lang="el-GR" sz="1800" dirty="0">
                <a:effectLst/>
                <a:latin typeface="Calibri" panose="020F0502020204030204" pitchFamily="34" charset="0"/>
                <a:ea typeface="Calibri" panose="020F0502020204030204" pitchFamily="34" charset="0"/>
                <a:cs typeface="Calibri" panose="020F0502020204030204" pitchFamily="34" charset="0"/>
              </a:rPr>
              <a:t> &amp; </a:t>
            </a:r>
            <a:r>
              <a:rPr lang="el-GR" sz="1800" dirty="0" err="1">
                <a:effectLst/>
                <a:latin typeface="Calibri" panose="020F0502020204030204" pitchFamily="34" charset="0"/>
                <a:ea typeface="Calibri" panose="020F0502020204030204" pitchFamily="34" charset="0"/>
                <a:cs typeface="Calibri" panose="020F0502020204030204" pitchFamily="34" charset="0"/>
              </a:rPr>
              <a:t>Βιοπολυμερών</a:t>
            </a:r>
            <a:r>
              <a:rPr lang="el-GR" sz="1800" dirty="0">
                <a:effectLst/>
                <a:latin typeface="Calibri" panose="020F0502020204030204" pitchFamily="34" charset="0"/>
                <a:ea typeface="Calibri" panose="020F0502020204030204" pitchFamily="34" charset="0"/>
                <a:cs typeface="Calibri" panose="020F0502020204030204" pitchFamily="34" charset="0"/>
              </a:rPr>
              <a:t>, Κεραμικών &amp; Πορωδών Υλικών, Καταλυτικών και Ενεργειακών Υλικών, </a:t>
            </a:r>
            <a:r>
              <a:rPr lang="el-GR" sz="1800" dirty="0" err="1">
                <a:effectLst/>
                <a:latin typeface="Calibri" panose="020F0502020204030204" pitchFamily="34" charset="0"/>
                <a:ea typeface="Calibri" panose="020F0502020204030204" pitchFamily="34" charset="0"/>
                <a:cs typeface="Calibri" panose="020F0502020204030204" pitchFamily="34" charset="0"/>
              </a:rPr>
              <a:t>Ηλεκτροκαταλυτικά</a:t>
            </a:r>
            <a:r>
              <a:rPr lang="el-GR" sz="1800" dirty="0">
                <a:effectLst/>
                <a:latin typeface="Calibri" panose="020F0502020204030204" pitchFamily="34" charset="0"/>
                <a:ea typeface="Calibri" panose="020F0502020204030204" pitchFamily="34" charset="0"/>
                <a:cs typeface="Calibri" panose="020F0502020204030204" pitchFamily="34" charset="0"/>
              </a:rPr>
              <a:t> Υλικά-Κυψελίδες Καυσίμου, </a:t>
            </a:r>
            <a:r>
              <a:rPr lang="el-GR" sz="1800" dirty="0" err="1">
                <a:effectLst/>
                <a:latin typeface="Calibri" panose="020F0502020204030204" pitchFamily="34" charset="0"/>
                <a:ea typeface="Calibri" panose="020F0502020204030204" pitchFamily="34" charset="0"/>
                <a:cs typeface="Calibri" panose="020F0502020204030204" pitchFamily="34" charset="0"/>
              </a:rPr>
              <a:t>Βιοϊατρικής</a:t>
            </a:r>
            <a:r>
              <a:rPr lang="el-GR" sz="1800" dirty="0">
                <a:effectLst/>
                <a:latin typeface="Calibri" panose="020F0502020204030204" pitchFamily="34" charset="0"/>
                <a:ea typeface="Calibri" panose="020F0502020204030204" pitchFamily="34" charset="0"/>
                <a:cs typeface="Calibri" panose="020F0502020204030204" pitchFamily="34" charset="0"/>
              </a:rPr>
              <a:t> Τεχνολογίας και Υλικών κ.λπ.</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l-GR"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l-GR" sz="1800" b="1" dirty="0">
                <a:effectLst/>
                <a:latin typeface="Calibri" panose="020F0502020204030204" pitchFamily="34" charset="0"/>
                <a:ea typeface="Calibri" panose="020F0502020204030204" pitchFamily="34" charset="0"/>
                <a:cs typeface="Calibri" panose="020F0502020204030204" pitchFamily="34" charset="0"/>
              </a:rPr>
              <a:t>Τομέας ΙV Περιβαλλοντικής Υδραυλικής, Παράκτιας Μηχανικής και </a:t>
            </a:r>
            <a:r>
              <a:rPr lang="el-GR" sz="1800" b="1" dirty="0" err="1">
                <a:effectLst/>
                <a:latin typeface="Calibri" panose="020F0502020204030204" pitchFamily="34" charset="0"/>
                <a:ea typeface="Calibri" panose="020F0502020204030204" pitchFamily="34" charset="0"/>
                <a:cs typeface="Calibri" panose="020F0502020204030204" pitchFamily="34" charset="0"/>
              </a:rPr>
              <a:t>Γεωπεριβαλλοντικής</a:t>
            </a:r>
            <a:r>
              <a:rPr lang="el-GR" sz="1800" b="1" dirty="0">
                <a:effectLst/>
                <a:latin typeface="Calibri" panose="020F0502020204030204" pitchFamily="34" charset="0"/>
                <a:ea typeface="Calibri" panose="020F0502020204030204" pitchFamily="34" charset="0"/>
                <a:cs typeface="Calibri" panose="020F0502020204030204" pitchFamily="34" charset="0"/>
              </a:rPr>
              <a:t> Μηχανικής</a:t>
            </a:r>
            <a:r>
              <a:rPr lang="el-G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l-GR" sz="1800" dirty="0">
                <a:effectLst/>
                <a:latin typeface="Calibri" panose="020F0502020204030204" pitchFamily="34" charset="0"/>
                <a:ea typeface="Calibri" panose="020F0502020204030204" pitchFamily="34" charset="0"/>
                <a:cs typeface="Calibri" panose="020F0502020204030204" pitchFamily="34" charset="0"/>
              </a:rPr>
              <a:t>Ο Τομέας ΙV παρέχει εξειδίκευση στα αντικείμενα: Υδρολογίας, Υδραυλικής, Υδραυλικών έργων, Διαχείρισης επιφανειακών και υπογείων υδάτων, Οικολογικής Μηχανικής και Τεχνολογίας, Αποκατάστασης Περιβάλλοντος (εδάφους, υπογείων και επιφανειακών υδάτων), τεχνολογιών και λύσεων με βάση τη Φύση, Γεωργικής Τεχνολογίας, </a:t>
            </a:r>
            <a:r>
              <a:rPr lang="el-GR" sz="1800" dirty="0" err="1">
                <a:effectLst/>
                <a:latin typeface="Calibri" panose="020F0502020204030204" pitchFamily="34" charset="0"/>
                <a:ea typeface="Calibri" panose="020F0502020204030204" pitchFamily="34" charset="0"/>
                <a:cs typeface="Calibri" panose="020F0502020204030204" pitchFamily="34" charset="0"/>
              </a:rPr>
              <a:t>Ρευστομηχανικής</a:t>
            </a:r>
            <a:r>
              <a:rPr lang="el-GR" sz="1800" dirty="0">
                <a:effectLst/>
                <a:latin typeface="Calibri" panose="020F0502020204030204" pitchFamily="34" charset="0"/>
                <a:ea typeface="Calibri" panose="020F0502020204030204" pitchFamily="34" charset="0"/>
                <a:cs typeface="Calibri" panose="020F0502020204030204" pitchFamily="34" charset="0"/>
              </a:rPr>
              <a:t>, Θαλάσσιας περιβαλλοντικής υδραυλικής, Παράκτιας μηχανικής,  Λιμενικών έργων, Γεωδαισίας, Γεωγραφικών Συστημάτων Πληροφοριών, Γεωτεχνικής και </a:t>
            </a:r>
            <a:r>
              <a:rPr lang="el-GR" sz="1800" dirty="0" err="1">
                <a:effectLst/>
                <a:latin typeface="Calibri" panose="020F0502020204030204" pitchFamily="34" charset="0"/>
                <a:ea typeface="Calibri" panose="020F0502020204030204" pitchFamily="34" charset="0"/>
                <a:cs typeface="Calibri" panose="020F0502020204030204" pitchFamily="34" charset="0"/>
              </a:rPr>
              <a:t>Γεωπεριβαλλοντικής</a:t>
            </a:r>
            <a:r>
              <a:rPr lang="el-GR" sz="1800" dirty="0">
                <a:effectLst/>
                <a:latin typeface="Calibri" panose="020F0502020204030204" pitchFamily="34" charset="0"/>
                <a:ea typeface="Calibri" panose="020F0502020204030204" pitchFamily="34" charset="0"/>
                <a:cs typeface="Calibri" panose="020F0502020204030204" pitchFamily="34" charset="0"/>
              </a:rPr>
              <a:t> Σεισμικής Μηχανικής, Υπολογιστικής Δυναμικής κ.λπ.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2974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229728"/>
            <a:ext cx="7788598" cy="484627"/>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Σχολή ΧΗΜΗΠΕΡ:</a:t>
            </a:r>
            <a:r>
              <a:rPr lang="en-GB" sz="3000" dirty="0">
                <a:solidFill>
                  <a:srgbClr val="006600"/>
                </a:solidFill>
                <a:latin typeface="Calibri" panose="020F0502020204030204" pitchFamily="34" charset="0"/>
                <a:cs typeface="Calibri" panose="020F0502020204030204" pitchFamily="34" charset="0"/>
              </a:rPr>
              <a:t> </a:t>
            </a:r>
            <a:r>
              <a:rPr lang="el-GR" sz="3000" dirty="0">
                <a:solidFill>
                  <a:srgbClr val="006600"/>
                </a:solidFill>
                <a:latin typeface="Calibri" panose="020F0502020204030204" pitchFamily="34" charset="0"/>
                <a:cs typeface="Calibri" panose="020F0502020204030204" pitchFamily="34" charset="0"/>
              </a:rPr>
              <a:t>Ανθρώπινο Δυναμικό...</a:t>
            </a:r>
            <a:endParaRPr lang="en-GB" sz="30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1" name="Picture 10">
            <a:extLst>
              <a:ext uri="{FF2B5EF4-FFF2-40B4-BE49-F238E27FC236}">
                <a16:creationId xmlns:a16="http://schemas.microsoft.com/office/drawing/2014/main" id="{6FD7EC5C-9A10-4C6A-8AA6-62F8A8B7DC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grpSp>
        <p:nvGrpSpPr>
          <p:cNvPr id="14" name="Ομάδα 12">
            <a:extLst>
              <a:ext uri="{FF2B5EF4-FFF2-40B4-BE49-F238E27FC236}">
                <a16:creationId xmlns:a16="http://schemas.microsoft.com/office/drawing/2014/main" id="{80F3ADA6-461F-48FC-B0DC-F01EC7969753}"/>
              </a:ext>
            </a:extLst>
          </p:cNvPr>
          <p:cNvGrpSpPr/>
          <p:nvPr/>
        </p:nvGrpSpPr>
        <p:grpSpPr>
          <a:xfrm>
            <a:off x="428122" y="749726"/>
            <a:ext cx="7695638" cy="5857713"/>
            <a:chOff x="1522138" y="539749"/>
            <a:chExt cx="7695638" cy="5857713"/>
          </a:xfrm>
        </p:grpSpPr>
        <p:sp>
          <p:nvSpPr>
            <p:cNvPr id="15" name="TextBox 14">
              <a:extLst>
                <a:ext uri="{FF2B5EF4-FFF2-40B4-BE49-F238E27FC236}">
                  <a16:creationId xmlns:a16="http://schemas.microsoft.com/office/drawing/2014/main" id="{76932DE5-0875-460E-87EA-6DC90E54C60D}"/>
                </a:ext>
              </a:extLst>
            </p:cNvPr>
            <p:cNvSpPr txBox="1"/>
            <p:nvPr/>
          </p:nvSpPr>
          <p:spPr>
            <a:xfrm>
              <a:off x="1522138" y="539749"/>
              <a:ext cx="7582484" cy="900000"/>
            </a:xfrm>
            <a:prstGeom prst="rect">
              <a:avLst/>
            </a:prstGeom>
            <a:noFill/>
          </p:spPr>
          <p:txBody>
            <a:bodyPr wrap="square" rtlCol="0">
              <a:spAutoFit/>
            </a:bodyPr>
            <a:lstStyle/>
            <a:p>
              <a:endParaRPr lang="el-GR" dirty="0"/>
            </a:p>
          </p:txBody>
        </p:sp>
        <p:grpSp>
          <p:nvGrpSpPr>
            <p:cNvPr id="16" name="Ομάδα 2">
              <a:extLst>
                <a:ext uri="{FF2B5EF4-FFF2-40B4-BE49-F238E27FC236}">
                  <a16:creationId xmlns:a16="http://schemas.microsoft.com/office/drawing/2014/main" id="{4E16569A-3E4E-4184-BBC8-5BBB071010E7}"/>
                </a:ext>
              </a:extLst>
            </p:cNvPr>
            <p:cNvGrpSpPr/>
            <p:nvPr/>
          </p:nvGrpSpPr>
          <p:grpSpPr>
            <a:xfrm>
              <a:off x="1645713" y="1593438"/>
              <a:ext cx="7572063" cy="900000"/>
              <a:chOff x="1645713" y="1550454"/>
              <a:chExt cx="7572063" cy="900000"/>
            </a:xfrm>
          </p:grpSpPr>
          <p:pic>
            <p:nvPicPr>
              <p:cNvPr id="62" name="Εικόνα 20">
                <a:extLst>
                  <a:ext uri="{FF2B5EF4-FFF2-40B4-BE49-F238E27FC236}">
                    <a16:creationId xmlns:a16="http://schemas.microsoft.com/office/drawing/2014/main" id="{72BA0BE6-C305-42EE-93F3-1EA51A40684F}"/>
                  </a:ext>
                </a:extLst>
              </p:cNvPr>
              <p:cNvPicPr>
                <a:picLocks noChangeAspect="1"/>
              </p:cNvPicPr>
              <p:nvPr/>
            </p:nvPicPr>
            <p:blipFill>
              <a:blip r:embed="rId3"/>
              <a:stretch>
                <a:fillRect/>
              </a:stretch>
            </p:blipFill>
            <p:spPr>
              <a:xfrm>
                <a:off x="1645713" y="1550454"/>
                <a:ext cx="900000" cy="900000"/>
              </a:xfrm>
              <a:prstGeom prst="rect">
                <a:avLst/>
              </a:prstGeom>
            </p:spPr>
          </p:pic>
          <p:pic>
            <p:nvPicPr>
              <p:cNvPr id="63" name="Picture 6">
                <a:extLst>
                  <a:ext uri="{FF2B5EF4-FFF2-40B4-BE49-F238E27FC236}">
                    <a16:creationId xmlns:a16="http://schemas.microsoft.com/office/drawing/2014/main" id="{B331DB3C-5C93-4B02-8002-D1083E509A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494" y="155045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Antonios Manoussakis">
                <a:extLst>
                  <a:ext uri="{FF2B5EF4-FFF2-40B4-BE49-F238E27FC236}">
                    <a16:creationId xmlns:a16="http://schemas.microsoft.com/office/drawing/2014/main" id="{9FB82B41-3A86-4376-946E-897610ECD8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275" y="1550454"/>
                <a:ext cx="832597" cy="90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a:extLst>
                  <a:ext uri="{FF2B5EF4-FFF2-40B4-BE49-F238E27FC236}">
                    <a16:creationId xmlns:a16="http://schemas.microsoft.com/office/drawing/2014/main" id="{1E6EDDBA-DA8D-46FC-80F5-FDB1782161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6653" y="155045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a:extLst>
                  <a:ext uri="{FF2B5EF4-FFF2-40B4-BE49-F238E27FC236}">
                    <a16:creationId xmlns:a16="http://schemas.microsoft.com/office/drawing/2014/main" id="{72848A55-141E-490C-90E7-EE729C42CF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434" y="155045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Paraskevi Panagiotopoulou">
                <a:extLst>
                  <a:ext uri="{FF2B5EF4-FFF2-40B4-BE49-F238E27FC236}">
                    <a16:creationId xmlns:a16="http://schemas.microsoft.com/office/drawing/2014/main" id="{F7BF46E8-C588-4221-8823-03F6D79BB60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4996" y="155045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a:extLst>
                  <a:ext uri="{FF2B5EF4-FFF2-40B4-BE49-F238E27FC236}">
                    <a16:creationId xmlns:a16="http://schemas.microsoft.com/office/drawing/2014/main" id="{0C731262-50F4-4138-8555-DD3102AEB9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7776" y="155045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0" descr="Nikolaos Xekoukoulotakis">
                <a:extLst>
                  <a:ext uri="{FF2B5EF4-FFF2-40B4-BE49-F238E27FC236}">
                    <a16:creationId xmlns:a16="http://schemas.microsoft.com/office/drawing/2014/main" id="{989D46B9-952D-454B-A903-4C4E8241C5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92215" y="1550454"/>
                <a:ext cx="900000" cy="9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Ομάδα 1">
              <a:extLst>
                <a:ext uri="{FF2B5EF4-FFF2-40B4-BE49-F238E27FC236}">
                  <a16:creationId xmlns:a16="http://schemas.microsoft.com/office/drawing/2014/main" id="{C3281584-FCC4-4A8C-B9E2-097B67C168C1}"/>
                </a:ext>
              </a:extLst>
            </p:cNvPr>
            <p:cNvGrpSpPr/>
            <p:nvPr/>
          </p:nvGrpSpPr>
          <p:grpSpPr>
            <a:xfrm>
              <a:off x="1635292" y="624108"/>
              <a:ext cx="7582484" cy="900000"/>
              <a:chOff x="1635292" y="624108"/>
              <a:chExt cx="7582484" cy="900000"/>
            </a:xfrm>
          </p:grpSpPr>
          <p:pic>
            <p:nvPicPr>
              <p:cNvPr id="54" name="Εικόνα 5">
                <a:extLst>
                  <a:ext uri="{FF2B5EF4-FFF2-40B4-BE49-F238E27FC236}">
                    <a16:creationId xmlns:a16="http://schemas.microsoft.com/office/drawing/2014/main" id="{98BCFDE7-671E-4CB6-A2DF-6BE796F53F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8497" y="624108"/>
                <a:ext cx="900000" cy="900000"/>
              </a:xfrm>
              <a:prstGeom prst="rect">
                <a:avLst/>
              </a:prstGeom>
            </p:spPr>
          </p:pic>
          <p:pic>
            <p:nvPicPr>
              <p:cNvPr id="55" name="Picture 2" descr="Evan Diamadopoulos">
                <a:extLst>
                  <a:ext uri="{FF2B5EF4-FFF2-40B4-BE49-F238E27FC236}">
                    <a16:creationId xmlns:a16="http://schemas.microsoft.com/office/drawing/2014/main" id="{05BBA786-B98E-43FE-B98D-E4AA132E23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63138" y="62410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2C1868AB-2E6F-4372-B2E6-A11AB4FB126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99215" y="62410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Εικόνα 18">
                <a:extLst>
                  <a:ext uri="{FF2B5EF4-FFF2-40B4-BE49-F238E27FC236}">
                    <a16:creationId xmlns:a16="http://schemas.microsoft.com/office/drawing/2014/main" id="{BD1804C0-81BA-4A3C-9FC7-9A2947AE8766}"/>
                  </a:ext>
                </a:extLst>
              </p:cNvPr>
              <p:cNvPicPr>
                <a:picLocks noChangeAspect="1"/>
              </p:cNvPicPr>
              <p:nvPr/>
            </p:nvPicPr>
            <p:blipFill>
              <a:blip r:embed="rId14"/>
              <a:stretch>
                <a:fillRect/>
              </a:stretch>
            </p:blipFill>
            <p:spPr>
              <a:xfrm>
                <a:off x="5453856" y="624108"/>
                <a:ext cx="900000" cy="900000"/>
              </a:xfrm>
              <a:prstGeom prst="rect">
                <a:avLst/>
              </a:prstGeom>
            </p:spPr>
          </p:pic>
          <p:pic>
            <p:nvPicPr>
              <p:cNvPr id="58" name="Εικόνα 19">
                <a:extLst>
                  <a:ext uri="{FF2B5EF4-FFF2-40B4-BE49-F238E27FC236}">
                    <a16:creationId xmlns:a16="http://schemas.microsoft.com/office/drawing/2014/main" id="{B0C3271F-6DE5-4B2B-B2A0-04EC6D672CCA}"/>
                  </a:ext>
                </a:extLst>
              </p:cNvPr>
              <p:cNvPicPr>
                <a:picLocks noChangeAspect="1"/>
              </p:cNvPicPr>
              <p:nvPr/>
            </p:nvPicPr>
            <p:blipFill>
              <a:blip r:embed="rId15"/>
              <a:stretch>
                <a:fillRect/>
              </a:stretch>
            </p:blipFill>
            <p:spPr>
              <a:xfrm>
                <a:off x="8317776" y="624108"/>
                <a:ext cx="900000" cy="900000"/>
              </a:xfrm>
              <a:prstGeom prst="rect">
                <a:avLst/>
              </a:prstGeom>
            </p:spPr>
          </p:pic>
          <p:pic>
            <p:nvPicPr>
              <p:cNvPr id="59" name="Picture 28">
                <a:extLst>
                  <a:ext uri="{FF2B5EF4-FFF2-40B4-BE49-F238E27FC236}">
                    <a16:creationId xmlns:a16="http://schemas.microsoft.com/office/drawing/2014/main" id="{EDBE14B4-1174-44AC-8FFC-D71A10D5E3A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35292" y="62410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Εικόνα 21">
                <a:extLst>
                  <a:ext uri="{FF2B5EF4-FFF2-40B4-BE49-F238E27FC236}">
                    <a16:creationId xmlns:a16="http://schemas.microsoft.com/office/drawing/2014/main" id="{EEB02404-4092-43D3-948D-274D51CD645E}"/>
                  </a:ext>
                </a:extLst>
              </p:cNvPr>
              <p:cNvPicPr>
                <a:picLocks noChangeAspect="1"/>
              </p:cNvPicPr>
              <p:nvPr/>
            </p:nvPicPr>
            <p:blipFill>
              <a:blip r:embed="rId17"/>
              <a:stretch>
                <a:fillRect/>
              </a:stretch>
            </p:blipFill>
            <p:spPr>
              <a:xfrm>
                <a:off x="2589933" y="624108"/>
                <a:ext cx="900000" cy="900000"/>
              </a:xfrm>
              <a:prstGeom prst="rect">
                <a:avLst/>
              </a:prstGeom>
            </p:spPr>
          </p:pic>
          <p:pic>
            <p:nvPicPr>
              <p:cNvPr id="61" name="Picture 32">
                <a:extLst>
                  <a:ext uri="{FF2B5EF4-FFF2-40B4-BE49-F238E27FC236}">
                    <a16:creationId xmlns:a16="http://schemas.microsoft.com/office/drawing/2014/main" id="{26C6DBC2-7362-4E53-B45F-6050AF3081E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44574" y="624108"/>
                <a:ext cx="900000" cy="9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Ομάδα 4">
              <a:extLst>
                <a:ext uri="{FF2B5EF4-FFF2-40B4-BE49-F238E27FC236}">
                  <a16:creationId xmlns:a16="http://schemas.microsoft.com/office/drawing/2014/main" id="{C6C054F3-9724-4C3F-91AB-D93617330B25}"/>
                </a:ext>
              </a:extLst>
            </p:cNvPr>
            <p:cNvGrpSpPr/>
            <p:nvPr/>
          </p:nvGrpSpPr>
          <p:grpSpPr>
            <a:xfrm>
              <a:off x="1634898" y="2562768"/>
              <a:ext cx="7569850" cy="926704"/>
              <a:chOff x="1634898" y="2557827"/>
              <a:chExt cx="7569850" cy="926704"/>
            </a:xfrm>
          </p:grpSpPr>
          <p:pic>
            <p:nvPicPr>
              <p:cNvPr id="46" name="Εικόνα 7">
                <a:extLst>
                  <a:ext uri="{FF2B5EF4-FFF2-40B4-BE49-F238E27FC236}">
                    <a16:creationId xmlns:a16="http://schemas.microsoft.com/office/drawing/2014/main" id="{6A28E7F8-CF62-4C02-ACCF-1336960A12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83919" y="2584531"/>
                <a:ext cx="900000" cy="900000"/>
              </a:xfrm>
              <a:prstGeom prst="rect">
                <a:avLst/>
              </a:prstGeom>
            </p:spPr>
          </p:pic>
          <p:pic>
            <p:nvPicPr>
              <p:cNvPr id="47" name="Picture 18">
                <a:extLst>
                  <a:ext uri="{FF2B5EF4-FFF2-40B4-BE49-F238E27FC236}">
                    <a16:creationId xmlns:a16="http://schemas.microsoft.com/office/drawing/2014/main" id="{0BC6DAC9-4860-4C2D-9C85-AC744E8C03D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55728" y="2584531"/>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a:extLst>
                  <a:ext uri="{FF2B5EF4-FFF2-40B4-BE49-F238E27FC236}">
                    <a16:creationId xmlns:a16="http://schemas.microsoft.com/office/drawing/2014/main" id="{E4FC3CA9-8758-48C4-AA32-D869959FBF7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34898" y="2584531"/>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Yiannis Tsompanakis">
                <a:extLst>
                  <a:ext uri="{FF2B5EF4-FFF2-40B4-BE49-F238E27FC236}">
                    <a16:creationId xmlns:a16="http://schemas.microsoft.com/office/drawing/2014/main" id="{81594530-689F-48D0-99D8-B1E4A679F1B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32940" y="2584531"/>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a:extLst>
                  <a:ext uri="{FF2B5EF4-FFF2-40B4-BE49-F238E27FC236}">
                    <a16:creationId xmlns:a16="http://schemas.microsoft.com/office/drawing/2014/main" id="{5F7BFC2E-797E-4C3A-9094-B0A03D7305D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30982" y="2584531"/>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6">
                <a:extLst>
                  <a:ext uri="{FF2B5EF4-FFF2-40B4-BE49-F238E27FC236}">
                    <a16:creationId xmlns:a16="http://schemas.microsoft.com/office/drawing/2014/main" id="{EA1F979D-2C8F-4B3F-8611-D0B52445DC1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481961" y="2584531"/>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4" descr="Constantinos Chrysikopoulos">
                <a:extLst>
                  <a:ext uri="{FF2B5EF4-FFF2-40B4-BE49-F238E27FC236}">
                    <a16:creationId xmlns:a16="http://schemas.microsoft.com/office/drawing/2014/main" id="{350A990A-33D5-49F9-8F73-D527B4EBC52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380003" y="2557827"/>
                <a:ext cx="926704" cy="92670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6" descr="Καλλιόπη Αντέλλη">
                <a:extLst>
                  <a:ext uri="{FF2B5EF4-FFF2-40B4-BE49-F238E27FC236}">
                    <a16:creationId xmlns:a16="http://schemas.microsoft.com/office/drawing/2014/main" id="{6CFB5553-D845-46C5-AA33-D73186D04D0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304748" y="2584531"/>
                <a:ext cx="900000" cy="9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Ομάδα 8">
              <a:extLst>
                <a:ext uri="{FF2B5EF4-FFF2-40B4-BE49-F238E27FC236}">
                  <a16:creationId xmlns:a16="http://schemas.microsoft.com/office/drawing/2014/main" id="{C28819A4-313F-4F31-83CA-A452384075CA}"/>
                </a:ext>
              </a:extLst>
            </p:cNvPr>
            <p:cNvGrpSpPr/>
            <p:nvPr/>
          </p:nvGrpSpPr>
          <p:grpSpPr>
            <a:xfrm>
              <a:off x="1631324" y="4528132"/>
              <a:ext cx="7562574" cy="900000"/>
              <a:chOff x="1631324" y="4518250"/>
              <a:chExt cx="7562574" cy="900000"/>
            </a:xfrm>
          </p:grpSpPr>
          <p:pic>
            <p:nvPicPr>
              <p:cNvPr id="38" name="Εικόνα 11">
                <a:extLst>
                  <a:ext uri="{FF2B5EF4-FFF2-40B4-BE49-F238E27FC236}">
                    <a16:creationId xmlns:a16="http://schemas.microsoft.com/office/drawing/2014/main" id="{7DDC1B88-57CE-44CD-8B01-E45D6EEF51D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36968" y="4518250"/>
                <a:ext cx="900000" cy="900000"/>
              </a:xfrm>
              <a:prstGeom prst="rect">
                <a:avLst/>
              </a:prstGeom>
            </p:spPr>
          </p:pic>
          <p:pic>
            <p:nvPicPr>
              <p:cNvPr id="39" name="Εικόνα 17">
                <a:extLst>
                  <a:ext uri="{FF2B5EF4-FFF2-40B4-BE49-F238E27FC236}">
                    <a16:creationId xmlns:a16="http://schemas.microsoft.com/office/drawing/2014/main" id="{57011C48-8CDB-494A-A1A8-E267050BC4D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389279" y="4518250"/>
                <a:ext cx="900000" cy="900000"/>
              </a:xfrm>
              <a:prstGeom prst="rect">
                <a:avLst/>
              </a:prstGeom>
            </p:spPr>
          </p:pic>
          <p:pic>
            <p:nvPicPr>
              <p:cNvPr id="40" name="Picture 52" descr="Δρ. Αναστάσιος Μαλανδράκης">
                <a:extLst>
                  <a:ext uri="{FF2B5EF4-FFF2-40B4-BE49-F238E27FC236}">
                    <a16:creationId xmlns:a16="http://schemas.microsoft.com/office/drawing/2014/main" id="{7AACBBB8-36DF-4A8C-944B-90A2AA0845D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631324" y="451825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4">
                <a:extLst>
                  <a:ext uri="{FF2B5EF4-FFF2-40B4-BE49-F238E27FC236}">
                    <a16:creationId xmlns:a16="http://schemas.microsoft.com/office/drawing/2014/main" id="{9167169F-F8DA-42AD-9C51-DB8F6A24DE5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583635" y="4518250"/>
                <a:ext cx="8964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6" descr="Γεωργία Μποτζολάκη">
                <a:extLst>
                  <a:ext uri="{FF2B5EF4-FFF2-40B4-BE49-F238E27FC236}">
                    <a16:creationId xmlns:a16="http://schemas.microsoft.com/office/drawing/2014/main" id="{CA5AC6C9-F3DC-4F0B-A5BD-E92E03144043}"/>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32346" y="451825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8" descr="Αριάδνη Παντίδου">
                <a:extLst>
                  <a:ext uri="{FF2B5EF4-FFF2-40B4-BE49-F238E27FC236}">
                    <a16:creationId xmlns:a16="http://schemas.microsoft.com/office/drawing/2014/main" id="{CC5A4DF6-9A61-45D0-B2C8-59C5F700EB83}"/>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484657" y="451825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0" descr="Ροίκα - Ευαγγελία Σαρίκα">
                <a:extLst>
                  <a:ext uri="{FF2B5EF4-FFF2-40B4-BE49-F238E27FC236}">
                    <a16:creationId xmlns:a16="http://schemas.microsoft.com/office/drawing/2014/main" id="{35C40DB6-FB1B-4936-80C1-750C6690BAF2}"/>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341590" y="451825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2" descr="Δρ. Αθηνά Σπυριδάκη">
                <a:extLst>
                  <a:ext uri="{FF2B5EF4-FFF2-40B4-BE49-F238E27FC236}">
                    <a16:creationId xmlns:a16="http://schemas.microsoft.com/office/drawing/2014/main" id="{CF69F8C2-C7C0-4AD9-B473-B469191CF1B5}"/>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293898" y="4518250"/>
                <a:ext cx="900000" cy="9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Ομάδα 10">
              <a:extLst>
                <a:ext uri="{FF2B5EF4-FFF2-40B4-BE49-F238E27FC236}">
                  <a16:creationId xmlns:a16="http://schemas.microsoft.com/office/drawing/2014/main" id="{62E488CD-0D52-4397-8B0C-938F04338657}"/>
                </a:ext>
              </a:extLst>
            </p:cNvPr>
            <p:cNvGrpSpPr/>
            <p:nvPr/>
          </p:nvGrpSpPr>
          <p:grpSpPr>
            <a:xfrm>
              <a:off x="1631324" y="5497462"/>
              <a:ext cx="3781199" cy="900000"/>
              <a:chOff x="1631324" y="5497462"/>
              <a:chExt cx="3781199" cy="900000"/>
            </a:xfrm>
          </p:grpSpPr>
          <p:pic>
            <p:nvPicPr>
              <p:cNvPr id="34" name="Εικόνα 13">
                <a:extLst>
                  <a:ext uri="{FF2B5EF4-FFF2-40B4-BE49-F238E27FC236}">
                    <a16:creationId xmlns:a16="http://schemas.microsoft.com/office/drawing/2014/main" id="{1363C667-CCED-4F7D-9127-0547093F9256}"/>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552124" y="5497462"/>
                <a:ext cx="900000" cy="900000"/>
              </a:xfrm>
              <a:prstGeom prst="rect">
                <a:avLst/>
              </a:prstGeom>
            </p:spPr>
          </p:pic>
          <p:pic>
            <p:nvPicPr>
              <p:cNvPr id="35" name="Εικόνα 15">
                <a:extLst>
                  <a:ext uri="{FF2B5EF4-FFF2-40B4-BE49-F238E27FC236}">
                    <a16:creationId xmlns:a16="http://schemas.microsoft.com/office/drawing/2014/main" id="{54DD835F-E845-4BD3-BF5E-F84F4F01EF7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512523" y="5497462"/>
                <a:ext cx="900000" cy="900000"/>
              </a:xfrm>
              <a:prstGeom prst="rect">
                <a:avLst/>
              </a:prstGeom>
            </p:spPr>
          </p:pic>
          <p:pic>
            <p:nvPicPr>
              <p:cNvPr id="36" name="Picture 64" descr="Λίνα Μαναρώλη">
                <a:extLst>
                  <a:ext uri="{FF2B5EF4-FFF2-40B4-BE49-F238E27FC236}">
                    <a16:creationId xmlns:a16="http://schemas.microsoft.com/office/drawing/2014/main" id="{6494B9D8-7266-49A3-92F3-DD692890AD5E}"/>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591724" y="5497462"/>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6" descr="Δρ. Κωνσταντίνα Τυροβολά">
                <a:extLst>
                  <a:ext uri="{FF2B5EF4-FFF2-40B4-BE49-F238E27FC236}">
                    <a16:creationId xmlns:a16="http://schemas.microsoft.com/office/drawing/2014/main" id="{FC2103A2-9FAD-4A73-A85D-071D39EEB5E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631324" y="5497462"/>
                <a:ext cx="900000" cy="9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Ομάδα 6">
              <a:extLst>
                <a:ext uri="{FF2B5EF4-FFF2-40B4-BE49-F238E27FC236}">
                  <a16:creationId xmlns:a16="http://schemas.microsoft.com/office/drawing/2014/main" id="{0554C0E1-F39C-48D9-9CAC-C69C6AABE9A8}"/>
                </a:ext>
              </a:extLst>
            </p:cNvPr>
            <p:cNvGrpSpPr/>
            <p:nvPr/>
          </p:nvGrpSpPr>
          <p:grpSpPr>
            <a:xfrm>
              <a:off x="1631324" y="3558802"/>
              <a:ext cx="7562574" cy="900000"/>
              <a:chOff x="1629304" y="3563743"/>
              <a:chExt cx="7562574" cy="900000"/>
            </a:xfrm>
          </p:grpSpPr>
          <p:pic>
            <p:nvPicPr>
              <p:cNvPr id="26" name="Εικόνα 9">
                <a:extLst>
                  <a:ext uri="{FF2B5EF4-FFF2-40B4-BE49-F238E27FC236}">
                    <a16:creationId xmlns:a16="http://schemas.microsoft.com/office/drawing/2014/main" id="{7FEE8ACE-2907-4229-AAD3-A9841EA8BB46}"/>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523418" y="3563743"/>
                <a:ext cx="866824" cy="900000"/>
              </a:xfrm>
              <a:prstGeom prst="rect">
                <a:avLst/>
              </a:prstGeom>
            </p:spPr>
          </p:pic>
          <p:pic>
            <p:nvPicPr>
              <p:cNvPr id="27" name="Picture 38" descr="Νικόλαος Βακάκης">
                <a:extLst>
                  <a:ext uri="{FF2B5EF4-FFF2-40B4-BE49-F238E27FC236}">
                    <a16:creationId xmlns:a16="http://schemas.microsoft.com/office/drawing/2014/main" id="{B4D961A2-6800-49E5-B4B7-ED1E09A0E936}"/>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629304" y="3563743"/>
                <a:ext cx="86682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2">
                <a:extLst>
                  <a:ext uri="{FF2B5EF4-FFF2-40B4-BE49-F238E27FC236}">
                    <a16:creationId xmlns:a16="http://schemas.microsoft.com/office/drawing/2014/main" id="{FFC45A05-BB35-4256-91F1-358822521D7A}"/>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576361" y="3563743"/>
                <a:ext cx="86682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4">
                <a:extLst>
                  <a:ext uri="{FF2B5EF4-FFF2-40B4-BE49-F238E27FC236}">
                    <a16:creationId xmlns:a16="http://schemas.microsoft.com/office/drawing/2014/main" id="{C0A8F532-0DDD-49BD-86DB-5D667CC3C7D6}"/>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5417532" y="3563743"/>
                <a:ext cx="866824" cy="90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6">
                <a:extLst>
                  <a:ext uri="{FF2B5EF4-FFF2-40B4-BE49-F238E27FC236}">
                    <a16:creationId xmlns:a16="http://schemas.microsoft.com/office/drawing/2014/main" id="{65DD6640-A4A2-4D25-9D92-88FB5337E90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364589" y="3563743"/>
                <a:ext cx="866824" cy="90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8">
                <a:extLst>
                  <a:ext uri="{FF2B5EF4-FFF2-40B4-BE49-F238E27FC236}">
                    <a16:creationId xmlns:a16="http://schemas.microsoft.com/office/drawing/2014/main" id="{CE1AF625-7A0E-494D-9D5D-E8CCA3BF6699}"/>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7311646" y="3563743"/>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0" descr="Ειρήνη Κουτσογιαννάκη">
                <a:extLst>
                  <a:ext uri="{FF2B5EF4-FFF2-40B4-BE49-F238E27FC236}">
                    <a16:creationId xmlns:a16="http://schemas.microsoft.com/office/drawing/2014/main" id="{92737636-59F6-4923-BC04-7387E89E40B6}"/>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8291878" y="3563743"/>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Εικόνα 22">
                <a:extLst>
                  <a:ext uri="{FF2B5EF4-FFF2-40B4-BE49-F238E27FC236}">
                    <a16:creationId xmlns:a16="http://schemas.microsoft.com/office/drawing/2014/main" id="{17D2798C-67D9-4682-94FB-A0EA2DD90669}"/>
                  </a:ext>
                </a:extLst>
              </p:cNvPr>
              <p:cNvPicPr>
                <a:picLocks noChangeAspect="1"/>
              </p:cNvPicPr>
              <p:nvPr/>
            </p:nvPicPr>
            <p:blipFill>
              <a:blip r:embed="rId46"/>
              <a:stretch>
                <a:fillRect/>
              </a:stretch>
            </p:blipFill>
            <p:spPr>
              <a:xfrm>
                <a:off x="4470475" y="3563743"/>
                <a:ext cx="866824" cy="900000"/>
              </a:xfrm>
              <a:prstGeom prst="rect">
                <a:avLst/>
              </a:prstGeom>
            </p:spPr>
          </p:pic>
        </p:grpSp>
      </p:grpSp>
    </p:spTree>
    <p:extLst>
      <p:ext uri="{BB962C8B-B14F-4D97-AF65-F5344CB8AC3E}">
        <p14:creationId xmlns:p14="http://schemas.microsoft.com/office/powerpoint/2010/main" val="386861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5" name="Picture 10">
            <a:extLst>
              <a:ext uri="{FF2B5EF4-FFF2-40B4-BE49-F238E27FC236}">
                <a16:creationId xmlns:a16="http://schemas.microsoft.com/office/drawing/2014/main" id="{6FD7EC5C-9A10-4C6A-8AA6-62F8A8B7DC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sp>
        <p:nvSpPr>
          <p:cNvPr id="7" name="6 - TextBox"/>
          <p:cNvSpPr txBox="1"/>
          <p:nvPr/>
        </p:nvSpPr>
        <p:spPr>
          <a:xfrm>
            <a:off x="71406" y="971436"/>
            <a:ext cx="9001188" cy="369332"/>
          </a:xfrm>
          <a:prstGeom prst="rect">
            <a:avLst/>
          </a:prstGeom>
          <a:noFill/>
        </p:spPr>
        <p:txBody>
          <a:bodyPr wrap="square" rtlCol="0">
            <a:spAutoFit/>
          </a:bodyPr>
          <a:lstStyle/>
          <a:p>
            <a:pPr algn="just"/>
            <a:r>
              <a:rPr lang="el-GR" dirty="0">
                <a:solidFill>
                  <a:srgbClr val="002060"/>
                </a:solidFill>
              </a:rPr>
              <a:t>Βασική καινοτομία</a:t>
            </a:r>
            <a:r>
              <a:rPr lang="en-US" dirty="0">
                <a:solidFill>
                  <a:srgbClr val="002060"/>
                </a:solidFill>
              </a:rPr>
              <a:t> → </a:t>
            </a:r>
            <a:r>
              <a:rPr lang="el-GR" b="1" dirty="0">
                <a:solidFill>
                  <a:srgbClr val="002060"/>
                </a:solidFill>
              </a:rPr>
              <a:t>συνέργεια και αλληλεπίδραση δύο καθιερωμένων κλάδων Μηχανικού</a:t>
            </a:r>
          </a:p>
        </p:txBody>
      </p:sp>
      <p:sp>
        <p:nvSpPr>
          <p:cNvPr id="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89784"/>
            <a:ext cx="7788598" cy="524572"/>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3000" dirty="0">
                <a:solidFill>
                  <a:srgbClr val="006600"/>
                </a:solidFill>
                <a:latin typeface="Calibri" panose="020F0502020204030204" pitchFamily="34" charset="0"/>
                <a:cs typeface="Calibri" panose="020F0502020204030204" pitchFamily="34" charset="0"/>
              </a:rPr>
              <a:t>Σχολή ΧΗΜΗΠΕΡ: Σπουδές</a:t>
            </a:r>
            <a:endParaRPr lang="en-GB" sz="3000" dirty="0">
              <a:solidFill>
                <a:srgbClr val="006600"/>
              </a:solidFill>
              <a:latin typeface="Calibri" panose="020F0502020204030204" pitchFamily="34" charset="0"/>
              <a:cs typeface="Calibri" panose="020F0502020204030204" pitchFamily="34" charset="0"/>
            </a:endParaRPr>
          </a:p>
        </p:txBody>
      </p:sp>
      <p:sp>
        <p:nvSpPr>
          <p:cNvPr id="9" name="8 - TextBox"/>
          <p:cNvSpPr txBox="1"/>
          <p:nvPr/>
        </p:nvSpPr>
        <p:spPr>
          <a:xfrm>
            <a:off x="112656" y="1556792"/>
            <a:ext cx="6715172" cy="1295868"/>
          </a:xfrm>
          <a:prstGeom prst="rect">
            <a:avLst/>
          </a:prstGeom>
          <a:noFill/>
        </p:spPr>
        <p:txBody>
          <a:bodyPr wrap="square" rtlCol="0">
            <a:spAutoFit/>
          </a:bodyPr>
          <a:lstStyle/>
          <a:p>
            <a:pPr algn="just">
              <a:lnSpc>
                <a:spcPct val="150000"/>
              </a:lnSpc>
              <a:spcBef>
                <a:spcPts val="600"/>
              </a:spcBef>
              <a:spcAft>
                <a:spcPts val="600"/>
              </a:spcAft>
            </a:pPr>
            <a:r>
              <a:rPr lang="el-GR" dirty="0">
                <a:solidFill>
                  <a:srgbClr val="002060"/>
                </a:solidFill>
              </a:rPr>
              <a:t>Η Σχολή </a:t>
            </a:r>
            <a:r>
              <a:rPr lang="el-GR" b="1" dirty="0">
                <a:solidFill>
                  <a:srgbClr val="002060"/>
                </a:solidFill>
              </a:rPr>
              <a:t>ΧΗΜΗΠΕΡ</a:t>
            </a:r>
            <a:r>
              <a:rPr lang="el-GR" dirty="0">
                <a:solidFill>
                  <a:srgbClr val="002060"/>
                </a:solidFill>
              </a:rPr>
              <a:t> προσφέρει δύο ανεξάρτητα πενταετή προγράμματα σπουδών με Κατευθύνσεις Προχωρημένου Εξαμήνου (άρθρο 75, §1, Ν4589/2019) τα οποία οδηγούν στην απονομή:</a:t>
            </a:r>
          </a:p>
        </p:txBody>
      </p:sp>
      <p:pic>
        <p:nvPicPr>
          <p:cNvPr id="41986" name="Picture 2" descr="Πτυχίο από την Ελλάδα ή τη Μ. Βρετανία; | Liberal.gr"/>
          <p:cNvPicPr>
            <a:picLocks noChangeAspect="1" noChangeArrowheads="1"/>
          </p:cNvPicPr>
          <p:nvPr/>
        </p:nvPicPr>
        <p:blipFill>
          <a:blip r:embed="rId3"/>
          <a:srcRect r="3333"/>
          <a:stretch>
            <a:fillRect/>
          </a:stretch>
        </p:blipFill>
        <p:spPr bwMode="auto">
          <a:xfrm>
            <a:off x="6827827" y="1569166"/>
            <a:ext cx="2137609" cy="1324326"/>
          </a:xfrm>
          <a:prstGeom prst="rect">
            <a:avLst/>
          </a:prstGeom>
          <a:noFill/>
        </p:spPr>
      </p:pic>
      <p:sp>
        <p:nvSpPr>
          <p:cNvPr id="13" name="12 - TextBox"/>
          <p:cNvSpPr txBox="1"/>
          <p:nvPr/>
        </p:nvSpPr>
        <p:spPr>
          <a:xfrm>
            <a:off x="178563" y="3140968"/>
            <a:ext cx="8786874" cy="3527248"/>
          </a:xfrm>
          <a:prstGeom prst="rect">
            <a:avLst/>
          </a:prstGeom>
          <a:solidFill>
            <a:srgbClr val="E8F0F8"/>
          </a:solidFill>
        </p:spPr>
        <p:txBody>
          <a:bodyPr wrap="square" rtlCol="0">
            <a:spAutoFit/>
          </a:bodyPr>
          <a:lstStyle/>
          <a:p>
            <a:pPr marL="360000" indent="-360000" algn="just">
              <a:lnSpc>
                <a:spcPct val="150000"/>
              </a:lnSpc>
              <a:spcBef>
                <a:spcPts val="600"/>
              </a:spcBef>
              <a:spcAft>
                <a:spcPts val="600"/>
              </a:spcAft>
            </a:pPr>
            <a:r>
              <a:rPr lang="el-GR" dirty="0">
                <a:solidFill>
                  <a:srgbClr val="002060"/>
                </a:solidFill>
              </a:rPr>
              <a:t>(α)	είτε Διπλώματος της Σχολής ΧΗΜΗΠΕΡ με κατεύθυνση προχωρημένου εξαμήνου «</a:t>
            </a:r>
            <a:r>
              <a:rPr lang="el-GR" b="1" dirty="0">
                <a:solidFill>
                  <a:srgbClr val="002060"/>
                </a:solidFill>
              </a:rPr>
              <a:t>Χημικών Μηχανικών</a:t>
            </a:r>
            <a:r>
              <a:rPr lang="el-GR" dirty="0">
                <a:solidFill>
                  <a:srgbClr val="002060"/>
                </a:solidFill>
              </a:rPr>
              <a:t>», </a:t>
            </a:r>
            <a:r>
              <a:rPr lang="el-GR" b="1" dirty="0">
                <a:solidFill>
                  <a:srgbClr val="002060"/>
                </a:solidFill>
              </a:rPr>
              <a:t>ισότιμο και αντίστοιχο</a:t>
            </a:r>
            <a:r>
              <a:rPr lang="el-GR" dirty="0">
                <a:solidFill>
                  <a:srgbClr val="002060"/>
                </a:solidFill>
              </a:rPr>
              <a:t> του διπλώματος Χημικών Μηχανικών που προσφέρεται από άλλα ΑΕΙ της ημεδαπής και θα έχουν ως εκ τούτου τα ίδια ακριβώς επαγγελματικά δικαιώματα,</a:t>
            </a:r>
          </a:p>
          <a:p>
            <a:pPr marL="360000" indent="-360000" algn="just">
              <a:lnSpc>
                <a:spcPct val="150000"/>
              </a:lnSpc>
              <a:spcBef>
                <a:spcPts val="600"/>
              </a:spcBef>
              <a:spcAft>
                <a:spcPts val="600"/>
              </a:spcAft>
            </a:pPr>
            <a:r>
              <a:rPr lang="el-GR" dirty="0">
                <a:solidFill>
                  <a:srgbClr val="002060"/>
                </a:solidFill>
              </a:rPr>
              <a:t>(β)	είτε Διπλώματος της Σχολής ΧΗΜΗΠΕΡ με κατεύθυνση Προχωρημένου Εξαμήνου «</a:t>
            </a:r>
            <a:r>
              <a:rPr lang="el-GR" b="1" dirty="0">
                <a:solidFill>
                  <a:srgbClr val="002060"/>
                </a:solidFill>
              </a:rPr>
              <a:t>Μηχανικών Περιβάλλοντος</a:t>
            </a:r>
            <a:r>
              <a:rPr lang="el-GR" dirty="0">
                <a:solidFill>
                  <a:srgbClr val="002060"/>
                </a:solidFill>
              </a:rPr>
              <a:t>», </a:t>
            </a:r>
            <a:r>
              <a:rPr lang="el-GR" b="1" dirty="0">
                <a:solidFill>
                  <a:srgbClr val="002060"/>
                </a:solidFill>
              </a:rPr>
              <a:t>ισότιμο και αντίστοιχο</a:t>
            </a:r>
            <a:r>
              <a:rPr lang="el-GR" dirty="0">
                <a:solidFill>
                  <a:srgbClr val="002060"/>
                </a:solidFill>
              </a:rPr>
              <a:t> του διπλώματος Μηχανικών Περιβάλλοντος που προσφέρεται από άλλα ΑΕΙ της ημεδαπής και θα έχουν ως εκ τούτου τα ίδια ακριβώς επαγγελματικά δικαιώματα.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7788598"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900" dirty="0">
                <a:solidFill>
                  <a:srgbClr val="006600"/>
                </a:solidFill>
                <a:latin typeface="Calibri" panose="020F0502020204030204" pitchFamily="34" charset="0"/>
                <a:cs typeface="Calibri" panose="020F0502020204030204" pitchFamily="34" charset="0"/>
              </a:rPr>
              <a:t>Εκπαίδευση στη Σχολή ΧΗΜΗΠΕΡ</a:t>
            </a:r>
            <a:endParaRPr lang="en-GB" sz="29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5" name="Picture 14">
            <a:extLst>
              <a:ext uri="{FF2B5EF4-FFF2-40B4-BE49-F238E27FC236}">
                <a16:creationId xmlns:a16="http://schemas.microsoft.com/office/drawing/2014/main" id="{7955DB5A-0781-46BA-AD22-C4E8E5B357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pic>
        <p:nvPicPr>
          <p:cNvPr id="1026" name="Picture 2" descr="Amazon.com: 3dRose db_157775_2 Keep Calm and Study on Carry on Studying  College School Or University Student Funny Humor Gifts Memory Book, 12 by  12-Inch: Arts, Crafts &amp; Sewing">
            <a:extLst>
              <a:ext uri="{FF2B5EF4-FFF2-40B4-BE49-F238E27FC236}">
                <a16:creationId xmlns:a16="http://schemas.microsoft.com/office/drawing/2014/main" id="{1CBCF13D-DA11-411C-B656-0BE5B6C187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71895" y="5091852"/>
            <a:ext cx="1791404" cy="1683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king And Keeping Your New Year's Resolutions | CHYM 96.7">
            <a:extLst>
              <a:ext uri="{FF2B5EF4-FFF2-40B4-BE49-F238E27FC236}">
                <a16:creationId xmlns:a16="http://schemas.microsoft.com/office/drawing/2014/main" id="{81F50D6B-70E0-4B8A-9805-B891A4CE21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46504" y="2791444"/>
            <a:ext cx="3109872" cy="20777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4">
            <a:extLst>
              <a:ext uri="{FF2B5EF4-FFF2-40B4-BE49-F238E27FC236}">
                <a16:creationId xmlns:a16="http://schemas.microsoft.com/office/drawing/2014/main" id="{8C963B63-E945-4250-B3E0-B489CCEE4F4D}"/>
              </a:ext>
            </a:extLst>
          </p:cNvPr>
          <p:cNvSpPr txBox="1"/>
          <p:nvPr/>
        </p:nvSpPr>
        <p:spPr>
          <a:xfrm>
            <a:off x="112656" y="940630"/>
            <a:ext cx="8915188" cy="1708160"/>
          </a:xfrm>
          <a:prstGeom prst="rect">
            <a:avLst/>
          </a:prstGeom>
          <a:noFill/>
        </p:spPr>
        <p:txBody>
          <a:bodyPr wrap="square" rtlCol="0">
            <a:spAutoFit/>
          </a:bodyPr>
          <a:lstStyle/>
          <a:p>
            <a:pPr indent="-285750" algn="just"/>
            <a:r>
              <a:rPr lang="el-GR" dirty="0">
                <a:solidFill>
                  <a:srgbClr val="002060"/>
                </a:solidFill>
              </a:rPr>
              <a:t>Η Σχολή </a:t>
            </a:r>
            <a:r>
              <a:rPr lang="el-GR" b="1" dirty="0">
                <a:solidFill>
                  <a:srgbClr val="002060"/>
                </a:solidFill>
              </a:rPr>
              <a:t>ΧΗΜΗΠΕΡ</a:t>
            </a:r>
            <a:r>
              <a:rPr lang="el-GR" dirty="0">
                <a:solidFill>
                  <a:srgbClr val="002060"/>
                </a:solidFill>
              </a:rPr>
              <a:t> προσφέρει δύο ανεξάρτητα πενταετή προγράμματα σπουδών</a:t>
            </a:r>
            <a:r>
              <a:rPr lang="en-US" dirty="0">
                <a:solidFill>
                  <a:srgbClr val="002060"/>
                </a:solidFill>
              </a:rPr>
              <a:t>:</a:t>
            </a:r>
            <a:endParaRPr lang="el-GR" dirty="0">
              <a:solidFill>
                <a:srgbClr val="002060"/>
              </a:solidFill>
            </a:endParaRPr>
          </a:p>
          <a:p>
            <a:pPr marL="288000" indent="-288000" algn="just">
              <a:spcBef>
                <a:spcPts val="600"/>
              </a:spcBef>
              <a:spcAft>
                <a:spcPts val="600"/>
              </a:spcAft>
              <a:buFont typeface="Wingdings" pitchFamily="2" charset="2"/>
              <a:buChar char="ü"/>
            </a:pPr>
            <a:r>
              <a:rPr lang="el-GR" dirty="0">
                <a:solidFill>
                  <a:srgbClr val="006600"/>
                </a:solidFill>
              </a:rPr>
              <a:t>Κοινά μαθήματα κατά τα δύο πρώτα έτη φοίτησης (εισαγωγικά μαθήματα/θεμελιώδη μαθήματα μηχανικής). </a:t>
            </a:r>
          </a:p>
          <a:p>
            <a:pPr marL="324000" indent="-324000" algn="just">
              <a:spcBef>
                <a:spcPts val="600"/>
              </a:spcBef>
              <a:spcAft>
                <a:spcPts val="600"/>
              </a:spcAft>
              <a:buFont typeface="Wingdings" pitchFamily="2" charset="2"/>
              <a:buChar char="ü"/>
            </a:pPr>
            <a:r>
              <a:rPr lang="el-GR" dirty="0">
                <a:solidFill>
                  <a:srgbClr val="006600"/>
                </a:solidFill>
              </a:rPr>
              <a:t>Στο τέλος του 2</a:t>
            </a:r>
            <a:r>
              <a:rPr lang="el-GR" baseline="30000" dirty="0">
                <a:solidFill>
                  <a:srgbClr val="006600"/>
                </a:solidFill>
              </a:rPr>
              <a:t>ου</a:t>
            </a:r>
            <a:r>
              <a:rPr lang="el-GR" dirty="0">
                <a:solidFill>
                  <a:srgbClr val="006600"/>
                </a:solidFill>
              </a:rPr>
              <a:t> έτους, οι φοιτητές/τριες επιλέγουν κατεύθυνση «</a:t>
            </a:r>
            <a:r>
              <a:rPr lang="el-GR" b="1" dirty="0">
                <a:solidFill>
                  <a:srgbClr val="006600"/>
                </a:solidFill>
              </a:rPr>
              <a:t>Χημικών Μηχανικών</a:t>
            </a:r>
            <a:r>
              <a:rPr lang="el-GR" dirty="0">
                <a:solidFill>
                  <a:srgbClr val="006600"/>
                </a:solidFill>
              </a:rPr>
              <a:t>» ή «</a:t>
            </a:r>
            <a:r>
              <a:rPr lang="el-GR" b="1" dirty="0">
                <a:solidFill>
                  <a:srgbClr val="006600"/>
                </a:solidFill>
              </a:rPr>
              <a:t>Μηχανικών Περιβάλλοντος</a:t>
            </a:r>
            <a:r>
              <a:rPr lang="el-GR" dirty="0">
                <a:solidFill>
                  <a:srgbClr val="006600"/>
                </a:solidFill>
              </a:rPr>
              <a:t>» και ακολουθούν το αντίστοιχο πρόγραμμα σπουδών.</a:t>
            </a:r>
          </a:p>
        </p:txBody>
      </p:sp>
      <p:grpSp>
        <p:nvGrpSpPr>
          <p:cNvPr id="16" name="Group 25">
            <a:extLst>
              <a:ext uri="{FF2B5EF4-FFF2-40B4-BE49-F238E27FC236}">
                <a16:creationId xmlns:a16="http://schemas.microsoft.com/office/drawing/2014/main" id="{1503B99F-75D9-408D-8A4D-B27AAB5BF774}"/>
              </a:ext>
            </a:extLst>
          </p:cNvPr>
          <p:cNvGrpSpPr/>
          <p:nvPr/>
        </p:nvGrpSpPr>
        <p:grpSpPr>
          <a:xfrm>
            <a:off x="526024" y="2829499"/>
            <a:ext cx="3438634" cy="2001606"/>
            <a:chOff x="5486933" y="4380734"/>
            <a:chExt cx="3438634" cy="2001606"/>
          </a:xfrm>
        </p:grpSpPr>
        <p:sp>
          <p:nvSpPr>
            <p:cNvPr id="17" name="Στρογγυλεμένο ορθογώνιο 19">
              <a:extLst>
                <a:ext uri="{FF2B5EF4-FFF2-40B4-BE49-F238E27FC236}">
                  <a16:creationId xmlns:a16="http://schemas.microsoft.com/office/drawing/2014/main" id="{CECAE11A-C231-44D6-BCA5-F760FD31EC5E}"/>
                </a:ext>
              </a:extLst>
            </p:cNvPr>
            <p:cNvSpPr/>
            <p:nvPr/>
          </p:nvSpPr>
          <p:spPr>
            <a:xfrm>
              <a:off x="5486933" y="4380734"/>
              <a:ext cx="3384377" cy="200160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00FF"/>
                </a:solidFill>
              </a:endParaRPr>
            </a:p>
          </p:txBody>
        </p:sp>
        <p:sp>
          <p:nvSpPr>
            <p:cNvPr id="20" name="TextBox 27">
              <a:extLst>
                <a:ext uri="{FF2B5EF4-FFF2-40B4-BE49-F238E27FC236}">
                  <a16:creationId xmlns:a16="http://schemas.microsoft.com/office/drawing/2014/main" id="{FC6AA136-8E1D-4A19-8E5B-D52D988260CD}"/>
                </a:ext>
              </a:extLst>
            </p:cNvPr>
            <p:cNvSpPr txBox="1"/>
            <p:nvPr/>
          </p:nvSpPr>
          <p:spPr>
            <a:xfrm>
              <a:off x="5511427" y="4502753"/>
              <a:ext cx="3414140" cy="1815882"/>
            </a:xfrm>
            <a:prstGeom prst="rect">
              <a:avLst/>
            </a:prstGeom>
            <a:noFill/>
          </p:spPr>
          <p:txBody>
            <a:bodyPr wrap="none" rtlCol="0">
              <a:spAutoFit/>
            </a:bodyPr>
            <a:lstStyle/>
            <a:p>
              <a:r>
                <a:rPr lang="el-GR" sz="1600" dirty="0">
                  <a:solidFill>
                    <a:srgbClr val="0000FF"/>
                  </a:solidFill>
                  <a:cs typeface="Arial" pitchFamily="34" charset="0"/>
                </a:rPr>
                <a:t>10 εξάμηνα </a:t>
              </a:r>
            </a:p>
            <a:p>
              <a:pPr marL="539750" lvl="1" indent="-285750">
                <a:buFont typeface="Arial" pitchFamily="34" charset="0"/>
                <a:buChar char="•"/>
              </a:pPr>
              <a:r>
                <a:rPr lang="el-GR" sz="1600" dirty="0">
                  <a:solidFill>
                    <a:srgbClr val="0000FF"/>
                  </a:solidFill>
                  <a:cs typeface="Arial" pitchFamily="34" charset="0"/>
                </a:rPr>
                <a:t>6</a:t>
              </a:r>
              <a:r>
                <a:rPr lang="en-US" sz="1600" dirty="0">
                  <a:solidFill>
                    <a:srgbClr val="0000FF"/>
                  </a:solidFill>
                  <a:cs typeface="Arial" pitchFamily="34" charset="0"/>
                </a:rPr>
                <a:t>3</a:t>
              </a:r>
              <a:r>
                <a:rPr lang="el-GR" sz="1600" dirty="0">
                  <a:solidFill>
                    <a:srgbClr val="0000FF"/>
                  </a:solidFill>
                  <a:cs typeface="Arial" pitchFamily="34" charset="0"/>
                </a:rPr>
                <a:t> μαθήματα </a:t>
              </a:r>
            </a:p>
            <a:p>
              <a:pPr marL="539750" lvl="1" indent="-285750"/>
              <a:r>
                <a:rPr lang="el-GR" sz="1600" dirty="0">
                  <a:solidFill>
                    <a:srgbClr val="0000FF"/>
                  </a:solidFill>
                  <a:cs typeface="Arial" pitchFamily="34" charset="0"/>
                </a:rPr>
                <a:t>	(Υποχρεωτικά/Επιλογής)</a:t>
              </a:r>
            </a:p>
            <a:p>
              <a:pPr marL="539750" lvl="1" indent="-285750">
                <a:buFont typeface="Arial" pitchFamily="34" charset="0"/>
                <a:buChar char="•"/>
              </a:pPr>
              <a:r>
                <a:rPr lang="en-US" sz="1600" dirty="0">
                  <a:solidFill>
                    <a:srgbClr val="0000FF"/>
                  </a:solidFill>
                  <a:cs typeface="Arial" pitchFamily="34" charset="0"/>
                </a:rPr>
                <a:t>2</a:t>
              </a:r>
              <a:r>
                <a:rPr lang="el-GR" sz="1600" dirty="0">
                  <a:solidFill>
                    <a:srgbClr val="0000FF"/>
                  </a:solidFill>
                  <a:cs typeface="Arial" pitchFamily="34" charset="0"/>
                </a:rPr>
                <a:t> μαθήματα ξένης γλώσσας</a:t>
              </a:r>
            </a:p>
            <a:p>
              <a:pPr marL="539750" lvl="1" indent="-285750">
                <a:buFont typeface="Arial" pitchFamily="34" charset="0"/>
                <a:buChar char="•"/>
              </a:pPr>
              <a:r>
                <a:rPr lang="el-GR" sz="1600" dirty="0">
                  <a:solidFill>
                    <a:srgbClr val="0000FF"/>
                  </a:solidFill>
                  <a:cs typeface="Arial" pitchFamily="34" charset="0"/>
                </a:rPr>
                <a:t>2 Ασκήσεις Πεδίου</a:t>
              </a:r>
            </a:p>
            <a:p>
              <a:pPr marL="539750" lvl="1" indent="-285750">
                <a:buFont typeface="Arial" pitchFamily="34" charset="0"/>
                <a:buChar char="•"/>
              </a:pPr>
              <a:r>
                <a:rPr lang="el-GR" sz="1600" dirty="0">
                  <a:solidFill>
                    <a:srgbClr val="0000FF"/>
                  </a:solidFill>
                  <a:cs typeface="Arial" pitchFamily="34" charset="0"/>
                </a:rPr>
                <a:t>Πρακτική άσκηση (προαιρετική)</a:t>
              </a:r>
            </a:p>
            <a:p>
              <a:pPr marL="539750" lvl="1" indent="-285750">
                <a:buFont typeface="Arial" pitchFamily="34" charset="0"/>
                <a:buChar char="•"/>
              </a:pPr>
              <a:r>
                <a:rPr lang="el-GR" sz="1600" dirty="0">
                  <a:solidFill>
                    <a:srgbClr val="0000FF"/>
                  </a:solidFill>
                  <a:cs typeface="Arial" pitchFamily="34" charset="0"/>
                </a:rPr>
                <a:t>Διπλωματική εργασία</a:t>
              </a:r>
              <a:endParaRPr lang="el-GR" sz="1600" b="1" dirty="0">
                <a:solidFill>
                  <a:srgbClr val="0000FF"/>
                </a:solidFill>
              </a:endParaRPr>
            </a:p>
          </p:txBody>
        </p:sp>
      </p:grpSp>
    </p:spTree>
    <p:extLst>
      <p:ext uri="{BB962C8B-B14F-4D97-AF65-F5344CB8AC3E}">
        <p14:creationId xmlns:p14="http://schemas.microsoft.com/office/powerpoint/2010/main" val="306204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9031344"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sz="2900" dirty="0">
                <a:solidFill>
                  <a:srgbClr val="006600"/>
                </a:solidFill>
                <a:latin typeface="Calibri" panose="020F0502020204030204" pitchFamily="34" charset="0"/>
                <a:cs typeface="Calibri" panose="020F0502020204030204" pitchFamily="34" charset="0"/>
              </a:rPr>
              <a:t>Εκπαίδευση ΧΗΜΗΠΕΡ: Επιλογή κατεύθυνσης</a:t>
            </a:r>
            <a:endParaRPr lang="en-GB" sz="2900"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5" name="Picture 14">
            <a:extLst>
              <a:ext uri="{FF2B5EF4-FFF2-40B4-BE49-F238E27FC236}">
                <a16:creationId xmlns:a16="http://schemas.microsoft.com/office/drawing/2014/main" id="{7955DB5A-0781-46BA-AD22-C4E8E5B357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266" y="18585"/>
            <a:ext cx="681578" cy="792000"/>
          </a:xfrm>
          <a:prstGeom prst="rect">
            <a:avLst/>
          </a:prstGeom>
        </p:spPr>
      </p:pic>
      <p:pic>
        <p:nvPicPr>
          <p:cNvPr id="1026" name="Picture 2" descr="Amazon.com: 3dRose db_157775_2 Keep Calm and Study on Carry on Studying  College School Or University Student Funny Humor Gifts Memory Book, 12 by  12-Inch: Arts, Crafts &amp; Sewing">
            <a:extLst>
              <a:ext uri="{FF2B5EF4-FFF2-40B4-BE49-F238E27FC236}">
                <a16:creationId xmlns:a16="http://schemas.microsoft.com/office/drawing/2014/main" id="{1CBCF13D-DA11-411C-B656-0BE5B6C187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9632" y="4995430"/>
            <a:ext cx="1791404" cy="1683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king And Keeping Your New Year's Resolutions | CHYM 96.7">
            <a:extLst>
              <a:ext uri="{FF2B5EF4-FFF2-40B4-BE49-F238E27FC236}">
                <a16:creationId xmlns:a16="http://schemas.microsoft.com/office/drawing/2014/main" id="{81F50D6B-70E0-4B8A-9805-B891A4CE21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7183" y="4631837"/>
            <a:ext cx="3109872" cy="20777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4">
            <a:extLst>
              <a:ext uri="{FF2B5EF4-FFF2-40B4-BE49-F238E27FC236}">
                <a16:creationId xmlns:a16="http://schemas.microsoft.com/office/drawing/2014/main" id="{8C963B63-E945-4250-B3E0-B489CCEE4F4D}"/>
              </a:ext>
            </a:extLst>
          </p:cNvPr>
          <p:cNvSpPr txBox="1"/>
          <p:nvPr/>
        </p:nvSpPr>
        <p:spPr>
          <a:xfrm>
            <a:off x="112656" y="841739"/>
            <a:ext cx="8740908" cy="3693319"/>
          </a:xfrm>
          <a:prstGeom prst="rect">
            <a:avLst/>
          </a:prstGeom>
          <a:noFill/>
        </p:spPr>
        <p:txBody>
          <a:bodyPr wrap="square" rtlCol="0">
            <a:spAutoFit/>
          </a:bodyPr>
          <a:lstStyle/>
          <a:p>
            <a:r>
              <a:rPr lang="el-GR" dirty="0"/>
              <a:t>Στο τέλος του 4ου εξαμήνου (Ιούνιος) δηλώνετε την κατεύθυνση που επιθυμείτε να ακολουθήσετε. Τα κριτήρια  επιλογής κατεύθυνσης είναι κριτήρια επίδοσης. Θεωρούμε πως δεν δύναται να ακολουθήσετε μια κατεύθυνση πάνω από τα 2/3 των φοιτητών του έτους. </a:t>
            </a:r>
          </a:p>
          <a:p>
            <a:pPr marL="285750" indent="-285750">
              <a:buFont typeface="Arial" panose="020B0604020202020204" pitchFamily="34" charset="0"/>
              <a:buChar char="•"/>
            </a:pPr>
            <a:r>
              <a:rPr lang="el-GR" dirty="0">
                <a:solidFill>
                  <a:srgbClr val="002060"/>
                </a:solidFill>
              </a:rPr>
              <a:t>Το Σεπτέμβριο του 2ου έτους μετά την ολοκλήρωση της εξεταστικής, υπολογίζεται ο μέσος όρος (</a:t>
            </a:r>
            <a:r>
              <a:rPr lang="el-GR" b="1" dirty="0">
                <a:solidFill>
                  <a:srgbClr val="002060"/>
                </a:solidFill>
              </a:rPr>
              <a:t>Μ.Ο)</a:t>
            </a:r>
            <a:r>
              <a:rPr lang="el-GR" dirty="0">
                <a:solidFill>
                  <a:srgbClr val="002060"/>
                </a:solidFill>
              </a:rPr>
              <a:t> των μαθημάτων του 2ου, 3ου και 4ου εξαμήνου (19 μαθήματα) αφαιρώντας τους </a:t>
            </a:r>
            <a:r>
              <a:rPr lang="en-GB" dirty="0">
                <a:solidFill>
                  <a:srgbClr val="002060"/>
                </a:solidFill>
              </a:rPr>
              <a:t> </a:t>
            </a:r>
            <a:r>
              <a:rPr lang="el-GR" dirty="0">
                <a:solidFill>
                  <a:srgbClr val="002060"/>
                </a:solidFill>
              </a:rPr>
              <a:t>4 χειρότερους βαθμούς ανά φοιτητή. </a:t>
            </a:r>
          </a:p>
          <a:p>
            <a:pPr marL="285750" indent="-285750">
              <a:buFont typeface="Arial" panose="020B0604020202020204" pitchFamily="34" charset="0"/>
              <a:buChar char="•"/>
            </a:pPr>
            <a:r>
              <a:rPr lang="el-GR" dirty="0">
                <a:solidFill>
                  <a:srgbClr val="002060"/>
                </a:solidFill>
              </a:rPr>
              <a:t>Άρα, ο Μ.Ο. εξάγεται από </a:t>
            </a:r>
            <a:r>
              <a:rPr lang="el-GR" u="sng" dirty="0">
                <a:solidFill>
                  <a:srgbClr val="002060"/>
                </a:solidFill>
              </a:rPr>
              <a:t>15 μαθήματα</a:t>
            </a:r>
            <a:r>
              <a:rPr lang="el-GR" dirty="0">
                <a:solidFill>
                  <a:srgbClr val="002060"/>
                </a:solidFill>
              </a:rPr>
              <a:t> ενώ συνυπολογίζονται και οι μη </a:t>
            </a:r>
            <a:r>
              <a:rPr lang="el-GR" dirty="0" err="1">
                <a:solidFill>
                  <a:srgbClr val="002060"/>
                </a:solidFill>
              </a:rPr>
              <a:t>προβιβάσιμοι</a:t>
            </a:r>
            <a:r>
              <a:rPr lang="el-GR" dirty="0">
                <a:solidFill>
                  <a:srgbClr val="002060"/>
                </a:solidFill>
              </a:rPr>
              <a:t> βαθμοί (0-4) στο Μ.Ο (αν αυτοί είναι μέσα στους </a:t>
            </a:r>
            <a:r>
              <a:rPr lang="en-GB" dirty="0">
                <a:solidFill>
                  <a:srgbClr val="002060"/>
                </a:solidFill>
              </a:rPr>
              <a:t> </a:t>
            </a:r>
            <a:r>
              <a:rPr lang="el-GR" dirty="0">
                <a:solidFill>
                  <a:srgbClr val="002060"/>
                </a:solidFill>
              </a:rPr>
              <a:t>15 καλύτερους). </a:t>
            </a:r>
          </a:p>
          <a:p>
            <a:pPr marL="285750" indent="-285750">
              <a:buFont typeface="Arial" panose="020B0604020202020204" pitchFamily="34" charset="0"/>
              <a:buChar char="•"/>
            </a:pPr>
            <a:r>
              <a:rPr lang="el-GR" dirty="0">
                <a:solidFill>
                  <a:srgbClr val="002060"/>
                </a:solidFill>
              </a:rPr>
              <a:t>Δεν συνυπολογίζονται  τα μαθήματα του 1ου εξαμήνου (εξάμηνο προσαρμογής με αλλαγή τόπου κατοικίας, νέος τρόπος ζωής, κλπ.). </a:t>
            </a:r>
          </a:p>
          <a:p>
            <a:pPr marL="285750" indent="-285750">
              <a:buFont typeface="Arial" panose="020B0604020202020204" pitchFamily="34" charset="0"/>
              <a:buChar char="•"/>
            </a:pPr>
            <a:r>
              <a:rPr lang="el-GR" dirty="0">
                <a:solidFill>
                  <a:srgbClr val="002060"/>
                </a:solidFill>
              </a:rPr>
              <a:t>Εξάγεται ο  ΜΟ και οι φοιτητές με την καλύτερη επίδοση οδηγούνται στην κατεύθυνση που επιθυμούν και μέχρι να συμπληρωθούν οι θέσεις κάθε κατεύθυνσης. </a:t>
            </a:r>
            <a:r>
              <a:rPr lang="en-GB" dirty="0">
                <a:solidFill>
                  <a:srgbClr val="002060"/>
                </a:solidFill>
              </a:rPr>
              <a:t> </a:t>
            </a:r>
          </a:p>
        </p:txBody>
      </p:sp>
    </p:spTree>
    <p:extLst>
      <p:ext uri="{BB962C8B-B14F-4D97-AF65-F5344CB8AC3E}">
        <p14:creationId xmlns:p14="http://schemas.microsoft.com/office/powerpoint/2010/main" val="4198756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B8C74D81-DACA-4804-A631-F50D6E872B3B}"/>
              </a:ext>
            </a:extLst>
          </p:cNvPr>
          <p:cNvSpPr txBox="1">
            <a:spLocks noChangeArrowheads="1"/>
          </p:cNvSpPr>
          <p:nvPr/>
        </p:nvSpPr>
        <p:spPr>
          <a:xfrm>
            <a:off x="112656" y="169266"/>
            <a:ext cx="9031344" cy="658730"/>
          </a:xfrm>
          <a:prstGeom prst="rect">
            <a:avLst/>
          </a:prstGeom>
          <a:noFill/>
        </p:spPr>
        <p:txBody>
          <a:bodyPr lIns="92519" tIns="46260" rIns="92519" bIns="46260"/>
          <a:lstStyle>
            <a:defPPr>
              <a:defRPr lang="en-US"/>
            </a:defPPr>
            <a:lvl1pPr eaLnBrk="0" fontAlgn="base" hangingPunct="0">
              <a:spcBef>
                <a:spcPct val="0"/>
              </a:spcBef>
              <a:spcAft>
                <a:spcPct val="0"/>
              </a:spcAft>
              <a:defRPr sz="2800" b="1">
                <a:solidFill>
                  <a:srgbClr val="333399"/>
                </a:solidFill>
                <a:latin typeface="Arial" charset="0"/>
              </a:defRPr>
            </a:lvl1pPr>
            <a:lvl2pPr eaLnBrk="0" fontAlgn="base" hangingPunct="0">
              <a:spcBef>
                <a:spcPct val="0"/>
              </a:spcBef>
              <a:spcAft>
                <a:spcPct val="0"/>
              </a:spcAft>
              <a:defRPr sz="2000" b="1">
                <a:solidFill>
                  <a:srgbClr val="333399"/>
                </a:solidFill>
                <a:latin typeface="Arial" charset="0"/>
              </a:defRPr>
            </a:lvl2pPr>
            <a:lvl3pPr eaLnBrk="0" fontAlgn="base" hangingPunct="0">
              <a:spcBef>
                <a:spcPct val="0"/>
              </a:spcBef>
              <a:spcAft>
                <a:spcPct val="0"/>
              </a:spcAft>
              <a:defRPr sz="2000" b="1">
                <a:solidFill>
                  <a:srgbClr val="333399"/>
                </a:solidFill>
                <a:latin typeface="Arial" charset="0"/>
              </a:defRPr>
            </a:lvl3pPr>
            <a:lvl4pPr eaLnBrk="0" fontAlgn="base" hangingPunct="0">
              <a:spcBef>
                <a:spcPct val="0"/>
              </a:spcBef>
              <a:spcAft>
                <a:spcPct val="0"/>
              </a:spcAft>
              <a:defRPr sz="2000" b="1">
                <a:solidFill>
                  <a:srgbClr val="333399"/>
                </a:solidFill>
                <a:latin typeface="Arial" charset="0"/>
              </a:defRPr>
            </a:lvl4pPr>
            <a:lvl5pPr eaLnBrk="0" fontAlgn="base" hangingPunct="0">
              <a:spcBef>
                <a:spcPct val="0"/>
              </a:spcBef>
              <a:spcAft>
                <a:spcPct val="0"/>
              </a:spcAft>
              <a:defRPr sz="2000" b="1">
                <a:solidFill>
                  <a:srgbClr val="333399"/>
                </a:solidFill>
                <a:latin typeface="Arial" charset="0"/>
              </a:defRPr>
            </a:lvl5pPr>
            <a:lvl6pPr>
              <a:defRPr sz="2000" b="1">
                <a:solidFill>
                  <a:srgbClr val="333399"/>
                </a:solidFill>
                <a:latin typeface="Arial" charset="0"/>
              </a:defRPr>
            </a:lvl6pPr>
            <a:lvl7pPr>
              <a:defRPr sz="2000" b="1">
                <a:solidFill>
                  <a:srgbClr val="333399"/>
                </a:solidFill>
                <a:latin typeface="Arial" charset="0"/>
              </a:defRPr>
            </a:lvl7pPr>
            <a:lvl8pPr>
              <a:defRPr sz="2000" b="1">
                <a:solidFill>
                  <a:srgbClr val="333399"/>
                </a:solidFill>
                <a:latin typeface="Arial" charset="0"/>
              </a:defRPr>
            </a:lvl8pPr>
            <a:lvl9pPr>
              <a:defRPr sz="2000" b="1">
                <a:solidFill>
                  <a:srgbClr val="333399"/>
                </a:solidFill>
                <a:latin typeface="Arial" charset="0"/>
              </a:defRPr>
            </a:lvl9pPr>
          </a:lstStyle>
          <a:p>
            <a:pPr defTabSz="896478">
              <a:defRPr/>
            </a:pPr>
            <a:r>
              <a:rPr lang="el-GR" dirty="0">
                <a:solidFill>
                  <a:srgbClr val="006600"/>
                </a:solidFill>
                <a:latin typeface="Calibri" panose="020F0502020204030204" pitchFamily="34" charset="0"/>
                <a:cs typeface="Calibri" panose="020F0502020204030204" pitchFamily="34" charset="0"/>
              </a:rPr>
              <a:t>Εκπαίδευση ΧΗΜΗΠΕΡ: Ερωτηματολόγιο κατεύθυνσης</a:t>
            </a:r>
            <a:endParaRPr lang="en-GB" dirty="0">
              <a:solidFill>
                <a:srgbClr val="006600"/>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A1962198-4EFC-4670-8A98-EA36627D2E71}"/>
              </a:ext>
            </a:extLst>
          </p:cNvPr>
          <p:cNvCxnSpPr/>
          <p:nvPr/>
        </p:nvCxnSpPr>
        <p:spPr bwMode="auto">
          <a:xfrm flipH="1">
            <a:off x="480" y="818240"/>
            <a:ext cx="9144000" cy="0"/>
          </a:xfrm>
          <a:prstGeom prst="line">
            <a:avLst/>
          </a:prstGeom>
          <a:solidFill>
            <a:srgbClr val="00CC99"/>
          </a:solidFill>
          <a:ln w="9525" cap="flat" cmpd="sng" algn="ctr">
            <a:solidFill>
              <a:srgbClr val="000000"/>
            </a:solidFill>
            <a:prstDash val="solid"/>
            <a:round/>
            <a:headEnd type="none" w="med" len="med"/>
            <a:tailEnd type="none" w="med" len="med"/>
          </a:ln>
          <a:effectLst/>
        </p:spPr>
      </p:cxnSp>
      <p:pic>
        <p:nvPicPr>
          <p:cNvPr id="15" name="Picture 14">
            <a:extLst>
              <a:ext uri="{FF2B5EF4-FFF2-40B4-BE49-F238E27FC236}">
                <a16:creationId xmlns:a16="http://schemas.microsoft.com/office/drawing/2014/main" id="{7955DB5A-0781-46BA-AD22-C4E8E5B357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2775" y="59829"/>
            <a:ext cx="681578" cy="792000"/>
          </a:xfrm>
          <a:prstGeom prst="rect">
            <a:avLst/>
          </a:prstGeom>
        </p:spPr>
      </p:pic>
      <p:sp>
        <p:nvSpPr>
          <p:cNvPr id="13" name="TextBox 24">
            <a:extLst>
              <a:ext uri="{FF2B5EF4-FFF2-40B4-BE49-F238E27FC236}">
                <a16:creationId xmlns:a16="http://schemas.microsoft.com/office/drawing/2014/main" id="{8C963B63-E945-4250-B3E0-B489CCEE4F4D}"/>
              </a:ext>
            </a:extLst>
          </p:cNvPr>
          <p:cNvSpPr txBox="1"/>
          <p:nvPr/>
        </p:nvSpPr>
        <p:spPr>
          <a:xfrm>
            <a:off x="112656" y="841739"/>
            <a:ext cx="8740908" cy="369332"/>
          </a:xfrm>
          <a:prstGeom prst="rect">
            <a:avLst/>
          </a:prstGeom>
          <a:noFill/>
        </p:spPr>
        <p:txBody>
          <a:bodyPr wrap="square" rtlCol="0">
            <a:spAutoFit/>
          </a:bodyPr>
          <a:lstStyle/>
          <a:p>
            <a:r>
              <a:rPr lang="el-GR" dirty="0">
                <a:solidFill>
                  <a:srgbClr val="002060"/>
                </a:solidFill>
              </a:rPr>
              <a:t>. </a:t>
            </a:r>
            <a:r>
              <a:rPr lang="en-GB" dirty="0">
                <a:solidFill>
                  <a:srgbClr val="002060"/>
                </a:solidFill>
              </a:rPr>
              <a:t> </a:t>
            </a:r>
          </a:p>
        </p:txBody>
      </p:sp>
      <p:pic>
        <p:nvPicPr>
          <p:cNvPr id="2" name="Picture 1"/>
          <p:cNvPicPr>
            <a:picLocks noChangeAspect="1"/>
          </p:cNvPicPr>
          <p:nvPr/>
        </p:nvPicPr>
        <p:blipFill rotWithShape="1">
          <a:blip r:embed="rId3"/>
          <a:srcRect l="11813"/>
          <a:stretch/>
        </p:blipFill>
        <p:spPr>
          <a:xfrm>
            <a:off x="62303" y="692696"/>
            <a:ext cx="8372050" cy="3057946"/>
          </a:xfrm>
          <a:prstGeom prst="rect">
            <a:avLst/>
          </a:prstGeom>
        </p:spPr>
      </p:pic>
      <p:pic>
        <p:nvPicPr>
          <p:cNvPr id="3" name="Picture 2"/>
          <p:cNvPicPr>
            <a:picLocks noChangeAspect="1"/>
          </p:cNvPicPr>
          <p:nvPr/>
        </p:nvPicPr>
        <p:blipFill>
          <a:blip r:embed="rId4"/>
          <a:stretch>
            <a:fillRect/>
          </a:stretch>
        </p:blipFill>
        <p:spPr>
          <a:xfrm>
            <a:off x="1114392" y="2780928"/>
            <a:ext cx="6267872" cy="4189373"/>
          </a:xfrm>
          <a:prstGeom prst="rect">
            <a:avLst/>
          </a:prstGeom>
        </p:spPr>
      </p:pic>
    </p:spTree>
    <p:extLst>
      <p:ext uri="{BB962C8B-B14F-4D97-AF65-F5344CB8AC3E}">
        <p14:creationId xmlns:p14="http://schemas.microsoft.com/office/powerpoint/2010/main" val="3117896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5797</TotalTime>
  <Words>2082</Words>
  <Application>Microsoft Office PowerPoint</Application>
  <PresentationFormat>On-screen Show (4:3)</PresentationFormat>
  <Paragraphs>189</Paragraphs>
  <Slides>24</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Abadi</vt:lpstr>
      <vt:lpstr>Arial</vt:lpstr>
      <vt:lpstr>Bahnschrift</vt:lpstr>
      <vt:lpstr>Calibri</vt:lpstr>
      <vt:lpstr>Comic Sans MS</vt:lpstr>
      <vt:lpstr>Lucida Console</vt:lpstr>
      <vt:lpstr>Wingdings</vt:lpstr>
      <vt:lpstr>Office Theme</vt:lpstr>
      <vt:lpstr>PhotoHouse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Denia Kolokotsa</cp:lastModifiedBy>
  <cp:revision>360</cp:revision>
  <dcterms:created xsi:type="dcterms:W3CDTF">2011-04-08T10:32:39Z</dcterms:created>
  <dcterms:modified xsi:type="dcterms:W3CDTF">2022-05-27T07:10:04Z</dcterms:modified>
</cp:coreProperties>
</file>